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257" r:id="rId2"/>
    <p:sldId id="448" r:id="rId3"/>
    <p:sldId id="361" r:id="rId4"/>
    <p:sldId id="395" r:id="rId5"/>
    <p:sldId id="396" r:id="rId6"/>
    <p:sldId id="397" r:id="rId7"/>
    <p:sldId id="398" r:id="rId8"/>
    <p:sldId id="403" r:id="rId9"/>
    <p:sldId id="410" r:id="rId10"/>
    <p:sldId id="411" r:id="rId11"/>
    <p:sldId id="385" r:id="rId12"/>
    <p:sldId id="440" r:id="rId13"/>
    <p:sldId id="386" r:id="rId14"/>
    <p:sldId id="387" r:id="rId15"/>
    <p:sldId id="405" r:id="rId16"/>
    <p:sldId id="406" r:id="rId17"/>
    <p:sldId id="407" r:id="rId18"/>
    <p:sldId id="409" r:id="rId19"/>
    <p:sldId id="400" r:id="rId20"/>
    <p:sldId id="357" r:id="rId21"/>
    <p:sldId id="368" r:id="rId22"/>
    <p:sldId id="402" r:id="rId23"/>
    <p:sldId id="404" r:id="rId24"/>
    <p:sldId id="412" r:id="rId25"/>
    <p:sldId id="431" r:id="rId26"/>
    <p:sldId id="432" r:id="rId27"/>
    <p:sldId id="434" r:id="rId28"/>
    <p:sldId id="436" r:id="rId29"/>
    <p:sldId id="437" r:id="rId30"/>
    <p:sldId id="416" r:id="rId31"/>
    <p:sldId id="417" r:id="rId32"/>
    <p:sldId id="447" r:id="rId33"/>
    <p:sldId id="389" r:id="rId34"/>
    <p:sldId id="390" r:id="rId35"/>
    <p:sldId id="418" r:id="rId36"/>
    <p:sldId id="419" r:id="rId37"/>
    <p:sldId id="421" r:id="rId38"/>
    <p:sldId id="422" r:id="rId39"/>
    <p:sldId id="423" r:id="rId40"/>
    <p:sldId id="424" r:id="rId41"/>
    <p:sldId id="425" r:id="rId42"/>
    <p:sldId id="441" r:id="rId43"/>
    <p:sldId id="426" r:id="rId44"/>
    <p:sldId id="438" r:id="rId45"/>
    <p:sldId id="443" r:id="rId46"/>
    <p:sldId id="444" r:id="rId47"/>
    <p:sldId id="445" r:id="rId48"/>
    <p:sldId id="446" r:id="rId49"/>
    <p:sldId id="428" r:id="rId50"/>
    <p:sldId id="449" r:id="rId51"/>
    <p:sldId id="384" r:id="rId52"/>
  </p:sldIdLst>
  <p:sldSz cx="9144000" cy="6858000" type="screen4x3"/>
  <p:notesSz cx="6797675" cy="9928225"/>
  <p:embeddedFontLst>
    <p:embeddedFont>
      <p:font typeface="Arial Unicode MS" panose="020B0604020202020204" pitchFamily="34" charset="-128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Open Sans" panose="020B0604020202020204" charset="0"/>
      <p:regular r:id="rId59"/>
      <p:bold r:id="rId60"/>
      <p:italic r:id="rId61"/>
      <p:boldItalic r:id="rId62"/>
    </p:embeddedFont>
    <p:embeddedFont>
      <p:font typeface="Garamond" panose="02020404030301010803" pitchFamily="18" charset="0"/>
      <p:regular r:id="rId63"/>
      <p:bold r:id="rId64"/>
      <p: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31D"/>
    <a:srgbClr val="FBED97"/>
    <a:srgbClr val="CBA735"/>
    <a:srgbClr val="4578AD"/>
    <a:srgbClr val="6FC85E"/>
    <a:srgbClr val="00823B"/>
    <a:srgbClr val="FACF1A"/>
    <a:srgbClr val="00B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ownloads\Esiti_unificat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esantgi\Desktop\RAV\Dati%20PresentazioneMinistro_elabora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07759622704401E-2"/>
          <c:y val="2.8645839207234125E-2"/>
          <c:w val="0.895558281889553"/>
          <c:h val="0.51728869695060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'Distribuzione punteggio -2'!$C$5</c:f>
              <c:strCache>
                <c:ptCount val="1"/>
                <c:pt idx="0">
                  <c:v>Punt=1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-2'!$C$6:$C$9</c:f>
              <c:numCache>
                <c:formatCode>0.0%</c:formatCode>
                <c:ptCount val="4"/>
                <c:pt idx="0">
                  <c:v>1.2935323383084581E-3</c:v>
                </c:pt>
                <c:pt idx="1">
                  <c:v>1.7360071834780069E-2</c:v>
                </c:pt>
                <c:pt idx="2">
                  <c:v>9.9611515091144751E-4</c:v>
                </c:pt>
                <c:pt idx="3">
                  <c:v>2.0110055027513805E-2</c:v>
                </c:pt>
              </c:numCache>
            </c:numRef>
          </c:val>
        </c:ser>
        <c:ser>
          <c:idx val="1"/>
          <c:order val="1"/>
          <c:tx>
            <c:strRef>
              <c:f>'Distribuzione punteggio -2'!$D$5</c:f>
              <c:strCache>
                <c:ptCount val="1"/>
                <c:pt idx="0">
                  <c:v>Punt=2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-2'!$D$6:$D$9</c:f>
              <c:numCache>
                <c:formatCode>0.0%</c:formatCode>
                <c:ptCount val="4"/>
                <c:pt idx="0">
                  <c:v>7.8606965174129392E-3</c:v>
                </c:pt>
                <c:pt idx="1">
                  <c:v>0.11174299112042302</c:v>
                </c:pt>
                <c:pt idx="2">
                  <c:v>9.6623169638410441E-3</c:v>
                </c:pt>
                <c:pt idx="3">
                  <c:v>3.0815407703851994E-2</c:v>
                </c:pt>
              </c:numCache>
            </c:numRef>
          </c:val>
        </c:ser>
        <c:ser>
          <c:idx val="2"/>
          <c:order val="2"/>
          <c:tx>
            <c:strRef>
              <c:f>'Distribuzione punteggio -2'!$E$5</c:f>
              <c:strCache>
                <c:ptCount val="1"/>
                <c:pt idx="0">
                  <c:v>Punt=3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-2'!$E$6:$E$9</c:f>
              <c:numCache>
                <c:formatCode>0.0%</c:formatCode>
                <c:ptCount val="4"/>
                <c:pt idx="0">
                  <c:v>7.7711442786069673E-2</c:v>
                </c:pt>
                <c:pt idx="1">
                  <c:v>0.18836675646014195</c:v>
                </c:pt>
                <c:pt idx="2">
                  <c:v>0.12820001992230301</c:v>
                </c:pt>
                <c:pt idx="3">
                  <c:v>7.663831915957979E-2</c:v>
                </c:pt>
              </c:numCache>
            </c:numRef>
          </c:val>
        </c:ser>
        <c:ser>
          <c:idx val="3"/>
          <c:order val="3"/>
          <c:tx>
            <c:strRef>
              <c:f>'Distribuzione punteggio -2'!$F$5</c:f>
              <c:strCache>
                <c:ptCount val="1"/>
                <c:pt idx="0">
                  <c:v>Punt=4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-2'!$F$6:$F$9</c:f>
              <c:numCache>
                <c:formatCode>0.0%</c:formatCode>
                <c:ptCount val="4"/>
                <c:pt idx="0">
                  <c:v>0.24577114427860697</c:v>
                </c:pt>
                <c:pt idx="1">
                  <c:v>0.29631846752469443</c:v>
                </c:pt>
                <c:pt idx="2">
                  <c:v>0.29036756649068685</c:v>
                </c:pt>
                <c:pt idx="3">
                  <c:v>0.26503251625812879</c:v>
                </c:pt>
              </c:numCache>
            </c:numRef>
          </c:val>
        </c:ser>
        <c:ser>
          <c:idx val="4"/>
          <c:order val="4"/>
          <c:tx>
            <c:strRef>
              <c:f>'Distribuzione punteggio -2'!$G$5</c:f>
              <c:strCache>
                <c:ptCount val="1"/>
                <c:pt idx="0">
                  <c:v>Punt=5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-2'!$G$6:$G$9</c:f>
              <c:numCache>
                <c:formatCode>0.0%</c:formatCode>
                <c:ptCount val="4"/>
                <c:pt idx="0">
                  <c:v>0.31243781094527412</c:v>
                </c:pt>
                <c:pt idx="1">
                  <c:v>0.21370847051780947</c:v>
                </c:pt>
                <c:pt idx="2">
                  <c:v>0.35880067735830362</c:v>
                </c:pt>
                <c:pt idx="3">
                  <c:v>0.33816908454227174</c:v>
                </c:pt>
              </c:numCache>
            </c:numRef>
          </c:val>
        </c:ser>
        <c:ser>
          <c:idx val="5"/>
          <c:order val="5"/>
          <c:tx>
            <c:strRef>
              <c:f>'Distribuzione punteggio -2'!$H$5</c:f>
              <c:strCache>
                <c:ptCount val="1"/>
                <c:pt idx="0">
                  <c:v>Punt=6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-2'!$H$6:$H$9</c:f>
              <c:numCache>
                <c:formatCode>0.0%</c:formatCode>
                <c:ptCount val="4"/>
                <c:pt idx="0">
                  <c:v>0.26129353233830793</c:v>
                </c:pt>
                <c:pt idx="1">
                  <c:v>0.13030030928863615</c:v>
                </c:pt>
                <c:pt idx="2">
                  <c:v>0.15639007869309693</c:v>
                </c:pt>
                <c:pt idx="3">
                  <c:v>0.188294147073537</c:v>
                </c:pt>
              </c:numCache>
            </c:numRef>
          </c:val>
        </c:ser>
        <c:ser>
          <c:idx val="6"/>
          <c:order val="6"/>
          <c:tx>
            <c:strRef>
              <c:f>'Distribuzione punteggio -2'!$I$5</c:f>
              <c:strCache>
                <c:ptCount val="1"/>
                <c:pt idx="0">
                  <c:v>Punt=7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'Distribuzione punteggio -2'!$B$6:$B$9</c:f>
              <c:strCache>
                <c:ptCount val="4"/>
                <c:pt idx="0">
                  <c:v>2.1 Risultati scolastici</c:v>
                </c:pt>
                <c:pt idx="1">
                  <c:v>2.2 Risultati prove standard</c:v>
                </c:pt>
                <c:pt idx="2">
                  <c:v>2.3 Competenze chiave e cittad</c:v>
                </c:pt>
                <c:pt idx="3">
                  <c:v>2.4 Risultati a distanza</c:v>
                </c:pt>
              </c:strCache>
            </c:strRef>
          </c:cat>
          <c:val>
            <c:numRef>
              <c:f>'Distribuzione punteggio -2'!$I$6:$I$9</c:f>
              <c:numCache>
                <c:formatCode>0.0%</c:formatCode>
                <c:ptCount val="4"/>
                <c:pt idx="0">
                  <c:v>9.3631840796020327E-2</c:v>
                </c:pt>
                <c:pt idx="1">
                  <c:v>4.2202933253517053E-2</c:v>
                </c:pt>
                <c:pt idx="2">
                  <c:v>5.5583225420858744E-2</c:v>
                </c:pt>
                <c:pt idx="3">
                  <c:v>8.0940470235117551E-2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8030976"/>
        <c:axId val="108040960"/>
      </c:barChart>
      <c:catAx>
        <c:axId val="1080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040960"/>
        <c:crosses val="autoZero"/>
        <c:auto val="1"/>
        <c:lblAlgn val="ctr"/>
        <c:lblOffset val="100"/>
        <c:noMultiLvlLbl val="0"/>
      </c:catAx>
      <c:valAx>
        <c:axId val="108040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030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'esiti x ciclo'!$A$69</c:f>
              <c:strCache>
                <c:ptCount val="1"/>
                <c:pt idx="0">
                  <c:v>Risultati scolastici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'esiti x ciclo'!$B$68:$O$68</c:f>
              <c:strCache>
                <c:ptCount val="14"/>
                <c:pt idx="0">
                  <c:v>I punt=1</c:v>
                </c:pt>
                <c:pt idx="1">
                  <c:v>I punt=2</c:v>
                </c:pt>
                <c:pt idx="2">
                  <c:v>I punt=3</c:v>
                </c:pt>
                <c:pt idx="3">
                  <c:v>I punt=4</c:v>
                </c:pt>
                <c:pt idx="4">
                  <c:v>I punt=5</c:v>
                </c:pt>
                <c:pt idx="5">
                  <c:v>I punt=6</c:v>
                </c:pt>
                <c:pt idx="6">
                  <c:v>I punt=7</c:v>
                </c:pt>
                <c:pt idx="7">
                  <c:v>II punt=1</c:v>
                </c:pt>
                <c:pt idx="8">
                  <c:v>II punt=2</c:v>
                </c:pt>
                <c:pt idx="9">
                  <c:v>II punt=3</c:v>
                </c:pt>
                <c:pt idx="10">
                  <c:v>II punt=4</c:v>
                </c:pt>
                <c:pt idx="11">
                  <c:v>II punt=5</c:v>
                </c:pt>
                <c:pt idx="12">
                  <c:v>II punt=6</c:v>
                </c:pt>
                <c:pt idx="13">
                  <c:v>II punt=7</c:v>
                </c:pt>
              </c:strCache>
            </c:strRef>
          </c:cat>
          <c:val>
            <c:numRef>
              <c:f>'esiti x ciclo'!$B$69:$O$69</c:f>
              <c:numCache>
                <c:formatCode>0.0%</c:formatCode>
                <c:ptCount val="14"/>
                <c:pt idx="0">
                  <c:v>5.267778753292381E-4</c:v>
                </c:pt>
                <c:pt idx="1">
                  <c:v>5.7945566286215977E-3</c:v>
                </c:pt>
                <c:pt idx="2">
                  <c:v>5.8296751536435577E-2</c:v>
                </c:pt>
                <c:pt idx="3">
                  <c:v>0.26057945566286278</c:v>
                </c:pt>
                <c:pt idx="4">
                  <c:v>0.34398595258999132</c:v>
                </c:pt>
                <c:pt idx="5">
                  <c:v>0.26057945566286278</c:v>
                </c:pt>
                <c:pt idx="6">
                  <c:v>7.0237050043898172E-2</c:v>
                </c:pt>
                <c:pt idx="7">
                  <c:v>3.5842293906810136E-3</c:v>
                </c:pt>
                <c:pt idx="8">
                  <c:v>1.6129032258064523E-2</c:v>
                </c:pt>
                <c:pt idx="9">
                  <c:v>0.15268817204301072</c:v>
                </c:pt>
                <c:pt idx="10">
                  <c:v>0.33118279569892606</c:v>
                </c:pt>
                <c:pt idx="11">
                  <c:v>0.25483870967742001</c:v>
                </c:pt>
                <c:pt idx="12">
                  <c:v>0.20430107526881688</c:v>
                </c:pt>
                <c:pt idx="13">
                  <c:v>3.7275985663082517E-2</c:v>
                </c:pt>
              </c:numCache>
            </c:numRef>
          </c:val>
        </c:ser>
        <c:ser>
          <c:idx val="1"/>
          <c:order val="1"/>
          <c:tx>
            <c:strRef>
              <c:f>'esiti x ciclo'!$A$70</c:f>
              <c:strCache>
                <c:ptCount val="1"/>
                <c:pt idx="0">
                  <c:v>Risultati nelle prove standardizzate nazionali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5">
                  <a:lumMod val="20000"/>
                  <a:lumOff val="80000"/>
                </a:scheme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5">
                    <a:lumMod val="20000"/>
                    <a:lumOff val="80000"/>
                  </a:schemeClr>
                </a:outerShdw>
              </a:effectLst>
            </c:spPr>
          </c:dPt>
          <c:cat>
            <c:strRef>
              <c:f>'esiti x ciclo'!$B$68:$O$68</c:f>
              <c:strCache>
                <c:ptCount val="14"/>
                <c:pt idx="0">
                  <c:v>I punt=1</c:v>
                </c:pt>
                <c:pt idx="1">
                  <c:v>I punt=2</c:v>
                </c:pt>
                <c:pt idx="2">
                  <c:v>I punt=3</c:v>
                </c:pt>
                <c:pt idx="3">
                  <c:v>I punt=4</c:v>
                </c:pt>
                <c:pt idx="4">
                  <c:v>I punt=5</c:v>
                </c:pt>
                <c:pt idx="5">
                  <c:v>I punt=6</c:v>
                </c:pt>
                <c:pt idx="6">
                  <c:v>I punt=7</c:v>
                </c:pt>
                <c:pt idx="7">
                  <c:v>II punt=1</c:v>
                </c:pt>
                <c:pt idx="8">
                  <c:v>II punt=2</c:v>
                </c:pt>
                <c:pt idx="9">
                  <c:v>II punt=3</c:v>
                </c:pt>
                <c:pt idx="10">
                  <c:v>II punt=4</c:v>
                </c:pt>
                <c:pt idx="11">
                  <c:v>II punt=5</c:v>
                </c:pt>
                <c:pt idx="12">
                  <c:v>II punt=6</c:v>
                </c:pt>
                <c:pt idx="13">
                  <c:v>II punt=7</c:v>
                </c:pt>
              </c:strCache>
            </c:strRef>
          </c:cat>
          <c:val>
            <c:numRef>
              <c:f>'esiti x ciclo'!$B$70:$O$70</c:f>
              <c:numCache>
                <c:formatCode>0.0%</c:formatCode>
                <c:ptCount val="14"/>
                <c:pt idx="0">
                  <c:v>7.0261724925347142E-3</c:v>
                </c:pt>
                <c:pt idx="1">
                  <c:v>8.8881082030563857E-2</c:v>
                </c:pt>
                <c:pt idx="2">
                  <c:v>0.1905849288600035</c:v>
                </c:pt>
                <c:pt idx="3">
                  <c:v>0.33023010714913081</c:v>
                </c:pt>
                <c:pt idx="4">
                  <c:v>0.23133672931670468</c:v>
                </c:pt>
                <c:pt idx="5">
                  <c:v>0.12559283330405763</c:v>
                </c:pt>
                <c:pt idx="6">
                  <c:v>2.6348146847005094E-2</c:v>
                </c:pt>
                <c:pt idx="7">
                  <c:v>3.6677454153182305E-2</c:v>
                </c:pt>
                <c:pt idx="8">
                  <c:v>0.18410643653362149</c:v>
                </c:pt>
                <c:pt idx="9">
                  <c:v>0.20532182668104987</c:v>
                </c:pt>
                <c:pt idx="10">
                  <c:v>0.28730672419992898</c:v>
                </c:pt>
                <c:pt idx="11">
                  <c:v>0.14455231930960086</c:v>
                </c:pt>
                <c:pt idx="12">
                  <c:v>0.10499820208558103</c:v>
                </c:pt>
                <c:pt idx="13">
                  <c:v>3.7037037037037056E-2</c:v>
                </c:pt>
              </c:numCache>
            </c:numRef>
          </c:val>
        </c:ser>
        <c:ser>
          <c:idx val="2"/>
          <c:order val="2"/>
          <c:tx>
            <c:strRef>
              <c:f>'esiti x ciclo'!$A$71</c:f>
              <c:strCache>
                <c:ptCount val="1"/>
                <c:pt idx="0">
                  <c:v>Competenze chiave e di cittadinanza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'esiti x ciclo'!$B$68:$O$68</c:f>
              <c:strCache>
                <c:ptCount val="14"/>
                <c:pt idx="0">
                  <c:v>I punt=1</c:v>
                </c:pt>
                <c:pt idx="1">
                  <c:v>I punt=2</c:v>
                </c:pt>
                <c:pt idx="2">
                  <c:v>I punt=3</c:v>
                </c:pt>
                <c:pt idx="3">
                  <c:v>I punt=4</c:v>
                </c:pt>
                <c:pt idx="4">
                  <c:v>I punt=5</c:v>
                </c:pt>
                <c:pt idx="5">
                  <c:v>I punt=6</c:v>
                </c:pt>
                <c:pt idx="6">
                  <c:v>I punt=7</c:v>
                </c:pt>
                <c:pt idx="7">
                  <c:v>II punt=1</c:v>
                </c:pt>
                <c:pt idx="8">
                  <c:v>II punt=2</c:v>
                </c:pt>
                <c:pt idx="9">
                  <c:v>II punt=3</c:v>
                </c:pt>
                <c:pt idx="10">
                  <c:v>II punt=4</c:v>
                </c:pt>
                <c:pt idx="11">
                  <c:v>II punt=5</c:v>
                </c:pt>
                <c:pt idx="12">
                  <c:v>II punt=6</c:v>
                </c:pt>
                <c:pt idx="13">
                  <c:v>II punt=7</c:v>
                </c:pt>
              </c:strCache>
            </c:strRef>
          </c:cat>
          <c:val>
            <c:numRef>
              <c:f>'esiti x ciclo'!$B$71:$O$71</c:f>
              <c:numCache>
                <c:formatCode>0.0%</c:formatCode>
                <c:ptCount val="14"/>
                <c:pt idx="0">
                  <c:v>0</c:v>
                </c:pt>
                <c:pt idx="1">
                  <c:v>7.3774811171614324E-3</c:v>
                </c:pt>
                <c:pt idx="2">
                  <c:v>0.13455120323203934</c:v>
                </c:pt>
                <c:pt idx="3">
                  <c:v>0.32900052696293774</c:v>
                </c:pt>
                <c:pt idx="4">
                  <c:v>0.37871069734762119</c:v>
                </c:pt>
                <c:pt idx="5">
                  <c:v>0.12243105568241702</c:v>
                </c:pt>
                <c:pt idx="6">
                  <c:v>2.7929035657825469E-2</c:v>
                </c:pt>
                <c:pt idx="7">
                  <c:v>2.8684116170670597E-3</c:v>
                </c:pt>
                <c:pt idx="8">
                  <c:v>1.9003226963069202E-2</c:v>
                </c:pt>
                <c:pt idx="9">
                  <c:v>0.16385801362495517</c:v>
                </c:pt>
                <c:pt idx="10">
                  <c:v>0.31911079239871026</c:v>
                </c:pt>
                <c:pt idx="11">
                  <c:v>0.285406955898172</c:v>
                </c:pt>
                <c:pt idx="12">
                  <c:v>0.15955539619935519</c:v>
                </c:pt>
                <c:pt idx="13">
                  <c:v>5.0197203298673394E-2</c:v>
                </c:pt>
              </c:numCache>
            </c:numRef>
          </c:val>
        </c:ser>
        <c:ser>
          <c:idx val="3"/>
          <c:order val="3"/>
          <c:tx>
            <c:strRef>
              <c:f>'esiti x ciclo'!$A$72</c:f>
              <c:strCache>
                <c:ptCount val="1"/>
                <c:pt idx="0">
                  <c:v>Risultati a distanza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'esiti x ciclo'!$B$68:$O$68</c:f>
              <c:strCache>
                <c:ptCount val="14"/>
                <c:pt idx="0">
                  <c:v>I punt=1</c:v>
                </c:pt>
                <c:pt idx="1">
                  <c:v>I punt=2</c:v>
                </c:pt>
                <c:pt idx="2">
                  <c:v>I punt=3</c:v>
                </c:pt>
                <c:pt idx="3">
                  <c:v>I punt=4</c:v>
                </c:pt>
                <c:pt idx="4">
                  <c:v>I punt=5</c:v>
                </c:pt>
                <c:pt idx="5">
                  <c:v>I punt=6</c:v>
                </c:pt>
                <c:pt idx="6">
                  <c:v>I punt=7</c:v>
                </c:pt>
                <c:pt idx="7">
                  <c:v>II punt=1</c:v>
                </c:pt>
                <c:pt idx="8">
                  <c:v>II punt=2</c:v>
                </c:pt>
                <c:pt idx="9">
                  <c:v>II punt=3</c:v>
                </c:pt>
                <c:pt idx="10">
                  <c:v>II punt=4</c:v>
                </c:pt>
                <c:pt idx="11">
                  <c:v>II punt=5</c:v>
                </c:pt>
                <c:pt idx="12">
                  <c:v>II punt=6</c:v>
                </c:pt>
                <c:pt idx="13">
                  <c:v>II punt=7</c:v>
                </c:pt>
              </c:strCache>
            </c:strRef>
          </c:cat>
          <c:val>
            <c:numRef>
              <c:f>'esiti x ciclo'!$B$72:$O$72</c:f>
              <c:numCache>
                <c:formatCode>0.0%</c:formatCode>
                <c:ptCount val="14"/>
                <c:pt idx="0">
                  <c:v>2.427440633245383E-2</c:v>
                </c:pt>
                <c:pt idx="1">
                  <c:v>3.201407211961315E-2</c:v>
                </c:pt>
                <c:pt idx="2">
                  <c:v>6.314863676341248E-2</c:v>
                </c:pt>
                <c:pt idx="3">
                  <c:v>0.24573438874230522</c:v>
                </c:pt>
                <c:pt idx="4">
                  <c:v>0.4123131046613896</c:v>
                </c:pt>
                <c:pt idx="5">
                  <c:v>0.17308707124010553</c:v>
                </c:pt>
                <c:pt idx="6">
                  <c:v>4.9428320140721398E-2</c:v>
                </c:pt>
                <c:pt idx="7">
                  <c:v>1.0039440659734672E-2</c:v>
                </c:pt>
                <c:pt idx="8">
                  <c:v>3.4779490856937968E-2</c:v>
                </c:pt>
                <c:pt idx="9">
                  <c:v>0.11975618501254953</c:v>
                </c:pt>
                <c:pt idx="10">
                  <c:v>0.37396916457511681</c:v>
                </c:pt>
                <c:pt idx="11">
                  <c:v>0.20078881319469344</c:v>
                </c:pt>
                <c:pt idx="12">
                  <c:v>0.185012549300825</c:v>
                </c:pt>
                <c:pt idx="13">
                  <c:v>7.5654356400143424E-2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84256"/>
        <c:axId val="110385792"/>
      </c:barChart>
      <c:catAx>
        <c:axId val="1103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385792"/>
        <c:crosses val="autoZero"/>
        <c:auto val="1"/>
        <c:lblAlgn val="ctr"/>
        <c:lblOffset val="100"/>
        <c:noMultiLvlLbl val="0"/>
      </c:catAx>
      <c:valAx>
        <c:axId val="1103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38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3806-7618-4545-AE5C-DE2FE78FC3BA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2EA9-A7D5-4EAD-8669-0A9B2013DF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21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02EA9-A7D5-4EAD-8669-0A9B2013DFFE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9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8"/>
            <a:ext cx="9144000" cy="63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382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534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olo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033" y="645999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Pagina </a:t>
            </a:r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Pun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382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06981"/>
            <a:ext cx="7848600" cy="4114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1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0"/>
            <a:ext cx="9144000" cy="682032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033" y="645999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Pagina </a:t>
            </a:r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42770"/>
            <a:ext cx="838200" cy="239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645789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1"/>
                </a:solidFill>
              </a:rPr>
              <a:t>Ministero dell’Istruzione,</a:t>
            </a:r>
            <a:r>
              <a:rPr lang="it-IT" sz="900" baseline="0" dirty="0" smtClean="0">
                <a:solidFill>
                  <a:schemeClr val="bg1"/>
                </a:solidFill>
              </a:rPr>
              <a:t> dell’Università e della Ricerca</a:t>
            </a:r>
            <a:r>
              <a:rPr lang="it-IT" sz="900" dirty="0" smtClean="0">
                <a:solidFill>
                  <a:schemeClr val="bg1"/>
                </a:solidFill>
              </a:rPr>
              <a:t> </a:t>
            </a:r>
            <a:endParaRPr lang="it-IT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truzione.it/snv/video/TUTORIAL_6_RAV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dire.it/supportomigliorament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struzione.it/snv/index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ruzione.it/snv/index.s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05064"/>
            <a:ext cx="7715304" cy="156966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SEMINARI REGIONALI </a:t>
            </a:r>
          </a:p>
          <a:p>
            <a:pPr algn="r"/>
            <a:endParaRPr lang="it-IT" sz="3200" dirty="0">
              <a:solidFill>
                <a:srgbClr val="4578AD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r"/>
            <a:r>
              <a:rPr lang="it-IT" sz="3200" dirty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MIUR </a:t>
            </a:r>
            <a:r>
              <a:rPr lang="it-IT" sz="3200" dirty="0" smtClean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– UFFICI SCOLASTICI REGIONALI</a:t>
            </a:r>
            <a:endParaRPr lang="it-IT" sz="3200" dirty="0">
              <a:solidFill>
                <a:srgbClr val="4578A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CasellaDiTesto 2"/>
          <p:cNvSpPr txBox="1"/>
          <p:nvPr/>
        </p:nvSpPr>
        <p:spPr>
          <a:xfrm>
            <a:off x="571472" y="1785926"/>
            <a:ext cx="491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Nazionale </a:t>
            </a:r>
          </a:p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Valutazione</a:t>
            </a:r>
            <a:endParaRPr lang="it-IT" sz="3600" b="1" dirty="0">
              <a:solidFill>
                <a:srgbClr val="0988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259378"/>
            <a:ext cx="6400800" cy="838200"/>
          </a:xfrm>
        </p:spPr>
        <p:txBody>
          <a:bodyPr/>
          <a:lstStyle/>
          <a:p>
            <a:r>
              <a:rPr lang="it-IT" dirty="0" smtClean="0"/>
              <a:t>Il RAV:</a:t>
            </a:r>
            <a:r>
              <a:rPr lang="it-IT" i="1" dirty="0" smtClean="0"/>
              <a:t> </a:t>
            </a:r>
            <a:r>
              <a:rPr lang="it-IT" dirty="0" smtClean="0"/>
              <a:t>i criteri generali </a:t>
            </a:r>
            <a:endParaRPr lang="it-IT" i="1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00" y="215172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277293"/>
            <a:ext cx="8318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Adeguatezza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rapporto è compilato in modo pertinente in tutte le sue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Coerenza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una sua coerenza interna, l’analisi delle aree è condotta in maniera rigorosa, i punti di forza e di debolezza della scuola fanno riferimento a evidenze, vi è un collegamento fra le analisi di contesto, esiti, processi e individuazione delle priorità e dei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traguardi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Attendibilità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dati e le tabelle riportate sono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significativi,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viene fatto un uso efficace dei dati forniti dal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Rilevanza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rapporto valorizza fonti multiple, interne ed esterne, quantitative e qualitative, facendo emergere in maniera inequivocabile quali dovrebbero essere le priorità di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Concretezza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priorità e i traguardi di miglioramento sono ben definiti, chiari, rilevabili 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misurabili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52550" cy="4839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172200" cy="502562"/>
          </a:xfrm>
        </p:spPr>
        <p:txBody>
          <a:bodyPr/>
          <a:lstStyle/>
          <a:p>
            <a:r>
              <a:rPr lang="it-IT" smtClean="0"/>
              <a:t>Tutti i RAV su Scuola in Chiaro</a:t>
            </a:r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6324600" y="4419600"/>
            <a:ext cx="1828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3581400" y="27432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914400"/>
            <a:ext cx="8868756" cy="525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313095"/>
            <a:ext cx="6553200" cy="601305"/>
          </a:xfrm>
        </p:spPr>
        <p:txBody>
          <a:bodyPr/>
          <a:lstStyle/>
          <a:p>
            <a:r>
              <a:rPr lang="it-IT" sz="2400" smtClean="0"/>
              <a:t>La struttura del RAV su Scuola in Chiaro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21172"/>
          <a:stretch/>
        </p:blipFill>
        <p:spPr>
          <a:xfrm>
            <a:off x="251520" y="990599"/>
            <a:ext cx="8712968" cy="5029201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6739280" y="3276600"/>
            <a:ext cx="1930284" cy="914400"/>
          </a:xfrm>
          <a:prstGeom prst="leftArrowCallout">
            <a:avLst/>
          </a:prstGeom>
          <a:solidFill>
            <a:srgbClr val="FFFF00"/>
          </a:solidFill>
          <a:ln w="3175">
            <a:solidFill>
              <a:srgbClr val="E3931D"/>
            </a:solidFill>
          </a:ln>
          <a:effectLst>
            <a:outerShdw blurRad="1143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Cliccando su ogni area vengono visualizzati i </a:t>
            </a:r>
            <a:r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dettagli </a:t>
            </a:r>
            <a:r>
              <a:rPr lang="it-IT"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dell’autovalutazione delle scuole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172200" cy="502562"/>
          </a:xfrm>
        </p:spPr>
        <p:txBody>
          <a:bodyPr/>
          <a:lstStyle/>
          <a:p>
            <a:r>
              <a:rPr lang="it-IT" sz="2400" smtClean="0"/>
              <a:t>Un video tutorial per consultare il RAV</a:t>
            </a:r>
            <a:endParaRPr lang="it-IT" sz="240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5629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172200" cy="1066800"/>
          </a:xfrm>
        </p:spPr>
        <p:txBody>
          <a:bodyPr/>
          <a:lstStyle/>
          <a:p>
            <a:r>
              <a:rPr lang="it-IT" smtClean="0"/>
              <a:t>Chi ha pubblicato il RAV?</a:t>
            </a:r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1905000" y="2209799"/>
            <a:ext cx="2295805" cy="2295805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Scuole</a:t>
            </a:r>
          </a:p>
          <a:p>
            <a:pPr algn="ctr"/>
            <a:r>
              <a:rPr lang="it-IT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oltre il</a:t>
            </a:r>
          </a:p>
          <a:p>
            <a:pPr algn="ctr"/>
            <a:r>
              <a:rPr lang="it-IT" sz="2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47295"/>
            <a:ext cx="2113989" cy="202081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5" idx="6"/>
          </p:cNvCxnSpPr>
          <p:nvPr/>
        </p:nvCxnSpPr>
        <p:spPr>
          <a:xfrm>
            <a:off x="4200805" y="3357702"/>
            <a:ext cx="1133195" cy="0"/>
          </a:xfrm>
          <a:prstGeom prst="straightConnector1">
            <a:avLst/>
          </a:prstGeom>
          <a:ln w="76200"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27" y="2971800"/>
            <a:ext cx="868743" cy="8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9900" y="3922186"/>
            <a:ext cx="4953000" cy="1524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</p:spPr>
        <p:txBody>
          <a:bodyPr/>
          <a:lstStyle/>
          <a:p>
            <a:r>
              <a:rPr lang="it-IT" sz="1800" smtClean="0"/>
              <a:t>Dietro il RAV: </a:t>
            </a:r>
            <a:r>
              <a:rPr lang="it-IT" sz="2400" smtClean="0"/>
              <a:t/>
            </a:r>
            <a:br>
              <a:rPr lang="it-IT" sz="2400" smtClean="0"/>
            </a:br>
            <a:r>
              <a:rPr lang="it-IT" sz="2400" smtClean="0"/>
              <a:t>il Nucleo interno di valutazione (NIV)</a:t>
            </a:r>
            <a:endParaRPr lang="it-IT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19500" y="1828800"/>
          <a:ext cx="4343400" cy="1255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109"/>
                <a:gridCol w="1285291"/>
              </a:tblGrid>
              <a:tr h="4692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medio componenti NIV per scuola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b">
                    <a:solidFill>
                      <a:schemeClr val="bg1"/>
                    </a:solidFill>
                  </a:tcPr>
                </a:tc>
              </a:tr>
              <a:tr h="393032">
                <a:tc>
                  <a:txBody>
                    <a:bodyPr/>
                    <a:lstStyle/>
                    <a:p>
                      <a:pPr algn="l" fontAlgn="b"/>
                      <a:r>
                        <a:rPr lang="it-IT" sz="2300" u="none" strike="noStrike">
                          <a:effectLst/>
                        </a:rPr>
                        <a:t>Statali</a:t>
                      </a:r>
                      <a:endParaRPr lang="it-IT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u="none" strike="noStrike">
                          <a:effectLst/>
                        </a:rPr>
                        <a:t>5,1</a:t>
                      </a:r>
                      <a:endParaRPr lang="it-IT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2">
                <a:tc>
                  <a:txBody>
                    <a:bodyPr/>
                    <a:lstStyle/>
                    <a:p>
                      <a:pPr algn="l" fontAlgn="b"/>
                      <a:r>
                        <a:rPr lang="it-IT" sz="2300" u="none" strike="noStrike">
                          <a:effectLst/>
                        </a:rPr>
                        <a:t>Paritarie</a:t>
                      </a:r>
                      <a:endParaRPr lang="it-IT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u="none" strike="noStrike">
                          <a:effectLst/>
                        </a:rPr>
                        <a:t>2,3</a:t>
                      </a:r>
                      <a:endParaRPr lang="it-IT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52" marR="19652" marT="196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41148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800" b="1" dirty="0" smtClean="0">
                <a:solidFill>
                  <a:srgbClr val="00823B"/>
                </a:solidFill>
              </a:rPr>
              <a:t>7% </a:t>
            </a:r>
            <a:r>
              <a:rPr lang="it-IT" sz="2000" dirty="0" smtClean="0"/>
              <a:t>delle scuole statali </a:t>
            </a:r>
          </a:p>
          <a:p>
            <a:r>
              <a:rPr lang="it-IT" sz="2000" dirty="0" smtClean="0"/>
              <a:t>ha inserito come componente del NIV</a:t>
            </a:r>
          </a:p>
          <a:p>
            <a:r>
              <a:rPr lang="it-IT" sz="2000" dirty="0" smtClean="0"/>
              <a:t>anche </a:t>
            </a:r>
            <a:r>
              <a:rPr lang="it-IT" sz="2000" b="1" dirty="0" smtClean="0">
                <a:solidFill>
                  <a:srgbClr val="00823B"/>
                </a:solidFill>
              </a:rPr>
              <a:t>personale esterno </a:t>
            </a:r>
            <a:r>
              <a:rPr lang="it-IT" sz="2000" dirty="0" smtClean="0"/>
              <a:t>alla scuola</a:t>
            </a:r>
            <a:endParaRPr lang="it-IT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52" y="2286000"/>
            <a:ext cx="389006" cy="3890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75" y="2680633"/>
            <a:ext cx="389883" cy="389883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>
            <a:off x="8077200" y="2438400"/>
            <a:ext cx="609600" cy="228600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6725" y="1793162"/>
            <a:ext cx="1828800" cy="1828800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Componenti NIV</a:t>
            </a:r>
          </a:p>
          <a:p>
            <a:pPr algn="ctr"/>
            <a:r>
              <a:rPr lang="it-IT" sz="20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47.000</a:t>
            </a:r>
            <a:endParaRPr lang="it-IT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8" y="1295401"/>
            <a:ext cx="814134" cy="8141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88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457199"/>
          </a:xfrm>
        </p:spPr>
        <p:txBody>
          <a:bodyPr/>
          <a:lstStyle/>
          <a:p>
            <a:r>
              <a:rPr lang="it-IT" sz="2400" smtClean="0"/>
              <a:t>Esiti: la scelta delle scuole</a:t>
            </a:r>
            <a:endParaRPr lang="it-IT" sz="240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81000" y="1143000"/>
          <a:ext cx="8153399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4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381000" y="1905000"/>
          <a:ext cx="8486140" cy="427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2057400"/>
            <a:ext cx="3962400" cy="3429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 ciclo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4802863" y="2057400"/>
            <a:ext cx="3962400" cy="3429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4879063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II ciclo</a:t>
            </a:r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6732"/>
            <a:ext cx="3657600" cy="313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6732"/>
            <a:ext cx="3962400" cy="31358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88974"/>
            <a:ext cx="6172200" cy="457199"/>
          </a:xfrm>
        </p:spPr>
        <p:txBody>
          <a:bodyPr/>
          <a:lstStyle/>
          <a:p>
            <a:r>
              <a:rPr lang="it-IT" sz="2400" smtClean="0"/>
              <a:t>Esiti: le </a:t>
            </a:r>
            <a:r>
              <a:rPr lang="it-IT" sz="2400" dirty="0" smtClean="0"/>
              <a:t>scuole </a:t>
            </a:r>
            <a:r>
              <a:rPr lang="it-IT" sz="2400" smtClean="0"/>
              <a:t>sanno autovalutarsi</a:t>
            </a:r>
            <a:endParaRPr lang="it-IT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993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grafico emerge che abbiamo </a:t>
            </a:r>
            <a:r>
              <a:rPr 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distribuzione «equilibrata» su tutti i livelli </a:t>
            </a:r>
          </a:p>
        </p:txBody>
      </p:sp>
    </p:spTree>
    <p:extLst>
      <p:ext uri="{BB962C8B-B14F-4D97-AF65-F5344CB8AC3E}">
        <p14:creationId xmlns:p14="http://schemas.microsoft.com/office/powerpoint/2010/main" val="42554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88" y="834842"/>
            <a:ext cx="5173492" cy="54897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22214" y="1094061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/>
              <a:t>33%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987229" y="1553865"/>
            <a:ext cx="553237" cy="30653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33%</a:t>
            </a:r>
            <a:endParaRPr lang="it-IT" sz="1400" b="1"/>
          </a:p>
        </p:txBody>
      </p:sp>
      <p:sp>
        <p:nvSpPr>
          <p:cNvPr id="35" name="Rounded Rectangle 34"/>
          <p:cNvSpPr/>
          <p:nvPr/>
        </p:nvSpPr>
        <p:spPr>
          <a:xfrm>
            <a:off x="2715778" y="2200147"/>
            <a:ext cx="553237" cy="30653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/>
              <a:t>33%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51707" y="2883214"/>
            <a:ext cx="553237" cy="30653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/>
              <a:t>32%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087571" y="1400597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30%</a:t>
            </a:r>
            <a:endParaRPr lang="it-IT" sz="1400" b="1"/>
          </a:p>
        </p:txBody>
      </p:sp>
      <p:sp>
        <p:nvSpPr>
          <p:cNvPr id="57" name="Rounded Rectangle 56"/>
          <p:cNvSpPr/>
          <p:nvPr/>
        </p:nvSpPr>
        <p:spPr>
          <a:xfrm>
            <a:off x="2303347" y="1740449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30%</a:t>
            </a:r>
            <a:endParaRPr lang="it-IT" sz="1400" b="1"/>
          </a:p>
        </p:txBody>
      </p:sp>
      <p:sp>
        <p:nvSpPr>
          <p:cNvPr id="58" name="Rounded Rectangle 57"/>
          <p:cNvSpPr/>
          <p:nvPr/>
        </p:nvSpPr>
        <p:spPr>
          <a:xfrm>
            <a:off x="213817" y="3783668"/>
            <a:ext cx="1545737" cy="4561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smtClean="0"/>
              <a:t>Risultati</a:t>
            </a:r>
          </a:p>
          <a:p>
            <a:r>
              <a:rPr lang="it-IT" sz="1200" b="1" smtClean="0"/>
              <a:t>scolastici</a:t>
            </a:r>
            <a:endParaRPr lang="it-IT" sz="1200" b="1"/>
          </a:p>
        </p:txBody>
      </p:sp>
      <p:sp>
        <p:nvSpPr>
          <p:cNvPr id="59" name="Rounded Rectangle 58"/>
          <p:cNvSpPr/>
          <p:nvPr/>
        </p:nvSpPr>
        <p:spPr>
          <a:xfrm>
            <a:off x="213817" y="4961172"/>
            <a:ext cx="1545738" cy="4561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smtClean="0"/>
              <a:t>Competenze chiave e cittadinanza</a:t>
            </a:r>
            <a:endParaRPr lang="it-IT" sz="1200" b="1"/>
          </a:p>
        </p:txBody>
      </p:sp>
      <p:sp>
        <p:nvSpPr>
          <p:cNvPr id="60" name="Rounded Rectangle 59"/>
          <p:cNvSpPr/>
          <p:nvPr/>
        </p:nvSpPr>
        <p:spPr>
          <a:xfrm>
            <a:off x="3630126" y="2032999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29%</a:t>
            </a:r>
            <a:endParaRPr lang="it-IT" sz="1400" b="1"/>
          </a:p>
        </p:txBody>
      </p:sp>
      <p:sp>
        <p:nvSpPr>
          <p:cNvPr id="61" name="Rounded Rectangle 60"/>
          <p:cNvSpPr/>
          <p:nvPr/>
        </p:nvSpPr>
        <p:spPr>
          <a:xfrm>
            <a:off x="3399084" y="2641375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30%</a:t>
            </a:r>
            <a:endParaRPr lang="it-IT" sz="1400" b="1"/>
          </a:p>
        </p:txBody>
      </p:sp>
      <p:sp>
        <p:nvSpPr>
          <p:cNvPr id="62" name="Rounded Rectangle 61"/>
          <p:cNvSpPr/>
          <p:nvPr/>
        </p:nvSpPr>
        <p:spPr>
          <a:xfrm>
            <a:off x="4635209" y="2550774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31%</a:t>
            </a:r>
            <a:endParaRPr lang="it-IT" sz="1400" b="1"/>
          </a:p>
        </p:txBody>
      </p:sp>
      <p:sp>
        <p:nvSpPr>
          <p:cNvPr id="63" name="Rounded Rectangle 62"/>
          <p:cNvSpPr/>
          <p:nvPr/>
        </p:nvSpPr>
        <p:spPr>
          <a:xfrm>
            <a:off x="4002805" y="3455323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32%</a:t>
            </a:r>
            <a:endParaRPr lang="it-IT" sz="1400" b="1"/>
          </a:p>
        </p:txBody>
      </p:sp>
      <p:sp>
        <p:nvSpPr>
          <p:cNvPr id="64" name="Rounded Rectangle 63"/>
          <p:cNvSpPr/>
          <p:nvPr/>
        </p:nvSpPr>
        <p:spPr>
          <a:xfrm>
            <a:off x="4863715" y="3092270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32%</a:t>
            </a:r>
            <a:endParaRPr lang="it-IT" sz="1400" b="1"/>
          </a:p>
        </p:txBody>
      </p:sp>
      <p:sp>
        <p:nvSpPr>
          <p:cNvPr id="65" name="Rounded Rectangle 64"/>
          <p:cNvSpPr/>
          <p:nvPr/>
        </p:nvSpPr>
        <p:spPr>
          <a:xfrm>
            <a:off x="6203555" y="3731382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31%</a:t>
            </a:r>
            <a:endParaRPr lang="it-IT" sz="1400" b="1"/>
          </a:p>
        </p:txBody>
      </p:sp>
      <p:sp>
        <p:nvSpPr>
          <p:cNvPr id="66" name="Rounded Rectangle 65"/>
          <p:cNvSpPr/>
          <p:nvPr/>
        </p:nvSpPr>
        <p:spPr>
          <a:xfrm>
            <a:off x="4885439" y="4007487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31%</a:t>
            </a:r>
            <a:endParaRPr lang="it-IT" sz="1400" b="1"/>
          </a:p>
        </p:txBody>
      </p:sp>
      <p:sp>
        <p:nvSpPr>
          <p:cNvPr id="67" name="Rounded Rectangle 66"/>
          <p:cNvSpPr/>
          <p:nvPr/>
        </p:nvSpPr>
        <p:spPr>
          <a:xfrm>
            <a:off x="5711790" y="4103403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33%</a:t>
            </a:r>
            <a:endParaRPr lang="it-IT" sz="1400" b="1"/>
          </a:p>
        </p:txBody>
      </p:sp>
      <p:sp>
        <p:nvSpPr>
          <p:cNvPr id="68" name="Rounded Rectangle 67"/>
          <p:cNvSpPr/>
          <p:nvPr/>
        </p:nvSpPr>
        <p:spPr>
          <a:xfrm>
            <a:off x="5800622" y="4874723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32%</a:t>
            </a:r>
            <a:endParaRPr lang="it-IT" sz="1400" b="1"/>
          </a:p>
        </p:txBody>
      </p:sp>
      <p:sp>
        <p:nvSpPr>
          <p:cNvPr id="69" name="Rounded Rectangle 68"/>
          <p:cNvSpPr/>
          <p:nvPr/>
        </p:nvSpPr>
        <p:spPr>
          <a:xfrm>
            <a:off x="4810435" y="5373709"/>
            <a:ext cx="553237" cy="3065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30%</a:t>
            </a:r>
            <a:endParaRPr lang="it-IT" sz="1400" b="1"/>
          </a:p>
        </p:txBody>
      </p:sp>
      <p:sp>
        <p:nvSpPr>
          <p:cNvPr id="70" name="Rounded Rectangle 69"/>
          <p:cNvSpPr/>
          <p:nvPr/>
        </p:nvSpPr>
        <p:spPr>
          <a:xfrm>
            <a:off x="2984984" y="4256733"/>
            <a:ext cx="553237" cy="3065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36%</a:t>
            </a:r>
            <a:endParaRPr lang="it-IT" sz="1400" b="1"/>
          </a:p>
        </p:txBody>
      </p:sp>
      <p:sp>
        <p:nvSpPr>
          <p:cNvPr id="71" name="Rounded Rectangle 70"/>
          <p:cNvSpPr/>
          <p:nvPr/>
        </p:nvSpPr>
        <p:spPr>
          <a:xfrm>
            <a:off x="235024" y="4384956"/>
            <a:ext cx="1545737" cy="456158"/>
          </a:xfrm>
          <a:prstGeom prst="roundRect">
            <a:avLst/>
          </a:prstGeom>
          <a:solidFill>
            <a:srgbClr val="95373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smtClean="0"/>
              <a:t>Risultati</a:t>
            </a:r>
          </a:p>
          <a:p>
            <a:r>
              <a:rPr lang="it-IT" sz="1200" b="1" smtClean="0"/>
              <a:t>prove INVALSI</a:t>
            </a:r>
            <a:endParaRPr lang="it-IT" sz="1200" b="1"/>
          </a:p>
        </p:txBody>
      </p:sp>
      <p:sp>
        <p:nvSpPr>
          <p:cNvPr id="72" name="Rounded Rectangle 71"/>
          <p:cNvSpPr/>
          <p:nvPr/>
        </p:nvSpPr>
        <p:spPr>
          <a:xfrm>
            <a:off x="228600" y="5536051"/>
            <a:ext cx="1545737" cy="4561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smtClean="0"/>
              <a:t>Risultati</a:t>
            </a:r>
          </a:p>
          <a:p>
            <a:r>
              <a:rPr lang="it-IT" sz="1200" b="1" smtClean="0"/>
              <a:t>A distanza</a:t>
            </a:r>
            <a:endParaRPr lang="it-IT" sz="1200" b="1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32103" y="3141859"/>
            <a:ext cx="379687" cy="4667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1790" y="2988591"/>
            <a:ext cx="0" cy="3065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6248400" cy="609599"/>
          </a:xfrm>
        </p:spPr>
        <p:txBody>
          <a:bodyPr/>
          <a:lstStyle/>
          <a:p>
            <a:r>
              <a:rPr lang="it-IT" sz="2000" dirty="0" smtClean="0"/>
              <a:t>Mappa </a:t>
            </a:r>
            <a:r>
              <a:rPr lang="it-IT" sz="2000" smtClean="0"/>
              <a:t>delle priorità: la scelta delle scuole</a:t>
            </a:r>
            <a:endParaRPr lang="it-IT" sz="2000" dirty="0"/>
          </a:p>
        </p:txBody>
      </p:sp>
      <p:sp>
        <p:nvSpPr>
          <p:cNvPr id="77" name="Rounded Rectangle 76"/>
          <p:cNvSpPr/>
          <p:nvPr/>
        </p:nvSpPr>
        <p:spPr>
          <a:xfrm>
            <a:off x="5814713" y="2972568"/>
            <a:ext cx="306510" cy="1698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/>
          </a:p>
        </p:txBody>
      </p:sp>
      <p:sp>
        <p:nvSpPr>
          <p:cNvPr id="78" name="Rounded Rectangle 77"/>
          <p:cNvSpPr/>
          <p:nvPr/>
        </p:nvSpPr>
        <p:spPr>
          <a:xfrm>
            <a:off x="5814713" y="3131729"/>
            <a:ext cx="306510" cy="1698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/>
          </a:p>
        </p:txBody>
      </p:sp>
      <p:sp>
        <p:nvSpPr>
          <p:cNvPr id="79" name="Rounded Rectangle 78"/>
          <p:cNvSpPr/>
          <p:nvPr/>
        </p:nvSpPr>
        <p:spPr>
          <a:xfrm>
            <a:off x="6112588" y="2988591"/>
            <a:ext cx="553237" cy="30653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smtClean="0"/>
              <a:t>31%</a:t>
            </a:r>
            <a:endParaRPr lang="it-IT" sz="1400" b="1"/>
          </a:p>
        </p:txBody>
      </p:sp>
    </p:spTree>
    <p:extLst>
      <p:ext uri="{BB962C8B-B14F-4D97-AF65-F5344CB8AC3E}">
        <p14:creationId xmlns:p14="http://schemas.microsoft.com/office/powerpoint/2010/main" val="14659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000812"/>
            <a:ext cx="8868756" cy="4171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313095"/>
            <a:ext cx="6553200" cy="1066800"/>
          </a:xfrm>
        </p:spPr>
        <p:txBody>
          <a:bodyPr/>
          <a:lstStyle/>
          <a:p>
            <a:r>
              <a:rPr lang="it-IT" sz="2400" smtClean="0"/>
              <a:t>Il RAV </a:t>
            </a:r>
            <a:r>
              <a:rPr lang="it-IT" sz="2400" i="1" smtClean="0"/>
              <a:t>sotto la lente</a:t>
            </a:r>
            <a:r>
              <a:rPr lang="it-IT" sz="2400" smtClean="0"/>
              <a:t>: </a:t>
            </a:r>
            <a:br>
              <a:rPr lang="it-IT" sz="2400" smtClean="0"/>
            </a:br>
            <a:r>
              <a:rPr lang="it-IT" sz="2400" smtClean="0"/>
              <a:t>in arrivo anche il cruscotto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93" y="2164530"/>
            <a:ext cx="8811607" cy="3843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1232859"/>
            <a:ext cx="8677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008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Letture comparate </a:t>
            </a:r>
            <a:r>
              <a:rPr lang="it-IT" sz="1600" smtClean="0"/>
              <a:t>e </a:t>
            </a:r>
            <a:r>
              <a:rPr lang="it-IT" b="1">
                <a:solidFill>
                  <a:srgbClr val="008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dei </a:t>
            </a:r>
            <a:r>
              <a:rPr lang="it-IT" b="1" smtClean="0">
                <a:solidFill>
                  <a:srgbClr val="008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dati</a:t>
            </a:r>
            <a:r>
              <a:rPr lang="it-IT" sz="1600" smtClean="0"/>
              <a:t>: </a:t>
            </a:r>
          </a:p>
          <a:p>
            <a:r>
              <a:rPr lang="it-IT" sz="1600" smtClean="0"/>
              <a:t>questo e altro consentirà il cruscotto a disposizione degli Uffici scolastici regionali.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1447800" y="2242591"/>
            <a:ext cx="2332112" cy="1330425"/>
          </a:xfrm>
          <a:prstGeom prst="leftArrowCallout">
            <a:avLst>
              <a:gd name="adj1" fmla="val 15099"/>
              <a:gd name="adj2" fmla="val 25000"/>
              <a:gd name="adj3" fmla="val 51733"/>
              <a:gd name="adj4" fmla="val 64977"/>
            </a:avLst>
          </a:prstGeom>
          <a:solidFill>
            <a:srgbClr val="FFFF00"/>
          </a:solidFill>
          <a:ln w="3175">
            <a:solidFill>
              <a:srgbClr val="E3931D"/>
            </a:solidFill>
          </a:ln>
          <a:effectLst>
            <a:outerShdw blurRad="1143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Puoi selezionare le scuole dalla cartina oppure dai filtri presenti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 a sinistra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861048"/>
            <a:ext cx="7848872" cy="175432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La valutazione </a:t>
            </a:r>
          </a:p>
          <a:p>
            <a:pPr algn="r"/>
            <a:r>
              <a:rPr lang="it-IT" sz="3600" dirty="0" smtClean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delle istituzioni scolastiche </a:t>
            </a:r>
          </a:p>
          <a:p>
            <a:pPr algn="r"/>
            <a:r>
              <a:rPr lang="it-IT" sz="3600" dirty="0" smtClean="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e delle professionalità </a:t>
            </a:r>
          </a:p>
        </p:txBody>
      </p:sp>
      <p:sp>
        <p:nvSpPr>
          <p:cNvPr id="4" name="CasellaDiTesto 2"/>
          <p:cNvSpPr txBox="1"/>
          <p:nvPr/>
        </p:nvSpPr>
        <p:spPr>
          <a:xfrm>
            <a:off x="571472" y="1785926"/>
            <a:ext cx="491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Nazionale </a:t>
            </a:r>
          </a:p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Valutazione</a:t>
            </a:r>
            <a:endParaRPr lang="it-IT" sz="3600" b="1" dirty="0">
              <a:solidFill>
                <a:srgbClr val="0988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1066800"/>
          </a:xfrm>
        </p:spPr>
        <p:txBody>
          <a:bodyPr/>
          <a:lstStyle/>
          <a:p>
            <a:r>
              <a:rPr lang="it-IT" smtClean="0"/>
              <a:t>Il Cruscotto: coerenza fra autovalutazione e indicatori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792598" cy="4572000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215074" y="3357562"/>
            <a:ext cx="2514601" cy="15109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087"/>
            </a:avLst>
          </a:prstGeom>
          <a:solidFill>
            <a:srgbClr val="FFFF00"/>
          </a:solidFill>
          <a:ln w="3175">
            <a:solidFill>
              <a:srgbClr val="E3931D"/>
            </a:solidFill>
          </a:ln>
          <a:effectLst>
            <a:outerShdw blurRad="1143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possibile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misurare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la coerenza dell’autovalutazione rispetto ai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6248400" cy="1066800"/>
          </a:xfrm>
        </p:spPr>
        <p:txBody>
          <a:bodyPr/>
          <a:lstStyle/>
          <a:p>
            <a:r>
              <a:rPr lang="it-IT" dirty="0" smtClean="0"/>
              <a:t>Il Piano di Miglioramento (PdiM)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707904" y="1844824"/>
            <a:ext cx="4800600" cy="4038600"/>
          </a:xfrm>
        </p:spPr>
        <p:txBody>
          <a:bodyPr/>
          <a:lstStyle/>
          <a:p>
            <a:r>
              <a:rPr lang="it-IT" sz="1800" dirty="0" smtClean="0"/>
              <a:t>Il miglioramento è un processo dinamico e continuo che coinvolge tutta la comunità scolastica</a:t>
            </a:r>
          </a:p>
          <a:p>
            <a:endParaRPr lang="it-IT" sz="1800" dirty="0" smtClean="0"/>
          </a:p>
          <a:p>
            <a:r>
              <a:rPr lang="it-IT" sz="1800" dirty="0" smtClean="0"/>
              <a:t>Fa leva sulle modalità organizzative, gestionali e didattiche messe in atto dalla scuola nella sua autonomia</a:t>
            </a:r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Il PdiM è un </a:t>
            </a:r>
            <a:r>
              <a:rPr lang="it-IT" sz="1800" dirty="0"/>
              <a:t>percorso di pianificazione e </a:t>
            </a:r>
            <a:r>
              <a:rPr lang="it-IT" sz="1800" dirty="0" smtClean="0"/>
              <a:t>di sviluppo che parte dalle priorità indicate nel RAV</a:t>
            </a:r>
          </a:p>
          <a:p>
            <a:endParaRPr lang="it-IT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1432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gli attori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1102567"/>
            <a:ext cx="8686800" cy="5724331"/>
          </a:xfrm>
        </p:spPr>
        <p:txBody>
          <a:bodyPr/>
          <a:lstStyle/>
          <a:p>
            <a:r>
              <a:rPr lang="it-IT" sz="1600" dirty="0" smtClean="0"/>
              <a:t>Il coordinamento e la responsabilità del PdiM sono del </a:t>
            </a:r>
            <a:r>
              <a:rPr lang="it-IT" sz="1600" b="1" dirty="0" smtClean="0"/>
              <a:t>dirigente scolastico</a:t>
            </a:r>
            <a:r>
              <a:rPr lang="it-IT" sz="1600" dirty="0" smtClean="0"/>
              <a:t>. </a:t>
            </a:r>
          </a:p>
          <a:p>
            <a:r>
              <a:rPr lang="it-IT" sz="1600" dirty="0" smtClean="0"/>
              <a:t>È opportuno che </a:t>
            </a:r>
            <a:r>
              <a:rPr lang="it-IT" sz="1600" dirty="0"/>
              <a:t>il dirigente </a:t>
            </a:r>
            <a:r>
              <a:rPr lang="it-IT" sz="1600" dirty="0" smtClean="0"/>
              <a:t>operi </a:t>
            </a:r>
            <a:r>
              <a:rPr lang="it-IT" sz="1600" dirty="0"/>
              <a:t>con </a:t>
            </a:r>
            <a:r>
              <a:rPr lang="it-IT" sz="1600" dirty="0" smtClean="0"/>
              <a:t>il nucleo </a:t>
            </a:r>
            <a:r>
              <a:rPr lang="it-IT" sz="1600" dirty="0"/>
              <a:t>di </a:t>
            </a:r>
            <a:r>
              <a:rPr lang="it-IT" sz="1600" dirty="0" smtClean="0"/>
              <a:t>valutazione e miglioramento per:</a:t>
            </a:r>
            <a:endParaRPr lang="it-IT" sz="1600" dirty="0"/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favorire </a:t>
            </a:r>
            <a:r>
              <a:rPr lang="it-IT" sz="1600" dirty="0"/>
              <a:t>il coinvolgimento diretto </a:t>
            </a:r>
            <a:r>
              <a:rPr lang="it-IT" sz="1600" dirty="0" smtClean="0"/>
              <a:t>della comunità scolastica e promuovere </a:t>
            </a:r>
            <a:r>
              <a:rPr lang="it-IT" sz="1600" dirty="0"/>
              <a:t>momenti </a:t>
            </a:r>
            <a:r>
              <a:rPr lang="it-IT" sz="1600" dirty="0" smtClean="0"/>
              <a:t>d’incontro </a:t>
            </a:r>
            <a:r>
              <a:rPr lang="it-IT" sz="1600" dirty="0"/>
              <a:t>e di </a:t>
            </a:r>
            <a:r>
              <a:rPr lang="it-IT" sz="1600" b="1" dirty="0"/>
              <a:t>condivisione </a:t>
            </a:r>
            <a:r>
              <a:rPr lang="it-IT" sz="1600" b="1" dirty="0" smtClean="0"/>
              <a:t>sia degli </a:t>
            </a:r>
            <a:r>
              <a:rPr lang="it-IT" sz="1600" b="1" dirty="0"/>
              <a:t>obiettivi </a:t>
            </a:r>
            <a:r>
              <a:rPr lang="it-IT" sz="1600" b="1" dirty="0" smtClean="0"/>
              <a:t>sia delle azioni </a:t>
            </a:r>
            <a:r>
              <a:rPr lang="it-IT" sz="1600" dirty="0" smtClean="0"/>
              <a:t>del piano di </a:t>
            </a:r>
            <a:r>
              <a:rPr lang="it-IT" sz="1600" dirty="0"/>
              <a:t>miglioramento;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valorizzare</a:t>
            </a:r>
            <a:r>
              <a:rPr lang="it-IT" sz="1600" dirty="0" smtClean="0"/>
              <a:t> </a:t>
            </a:r>
            <a:r>
              <a:rPr lang="it-IT" sz="1600" dirty="0"/>
              <a:t>le risorse </a:t>
            </a:r>
            <a:r>
              <a:rPr lang="it-IT" sz="1600" dirty="0" smtClean="0"/>
              <a:t>interne responsabilizzando e individuando </a:t>
            </a:r>
            <a:r>
              <a:rPr lang="it-IT" sz="1600" b="1" dirty="0" smtClean="0"/>
              <a:t>le competenze professionali</a:t>
            </a:r>
            <a:r>
              <a:rPr lang="it-IT" sz="1600" dirty="0" smtClean="0"/>
              <a:t> </a:t>
            </a:r>
            <a:r>
              <a:rPr lang="it-IT" sz="1600" dirty="0"/>
              <a:t>in relazione </a:t>
            </a:r>
            <a:r>
              <a:rPr lang="it-IT" sz="1600" dirty="0" smtClean="0"/>
              <a:t>a quanto previsto nel piano; 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promuovere</a:t>
            </a:r>
            <a:r>
              <a:rPr lang="it-IT" sz="1600" dirty="0" smtClean="0"/>
              <a:t> </a:t>
            </a:r>
            <a:r>
              <a:rPr lang="it-IT" sz="1600" dirty="0"/>
              <a:t>la riflessione dell’intera comunità scolastica attraverso una progettazione delle azioni che introduca </a:t>
            </a:r>
            <a:r>
              <a:rPr lang="it-IT" sz="1600" b="1" dirty="0"/>
              <a:t>nuovi approcci al miglioramento scolastico</a:t>
            </a:r>
            <a:r>
              <a:rPr lang="it-IT" sz="1600" dirty="0"/>
              <a:t>, basati sulla condivisione di percorsi di innovazione;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sostenere</a:t>
            </a:r>
            <a:r>
              <a:rPr lang="it-IT" sz="1600" dirty="0" smtClean="0"/>
              <a:t> </a:t>
            </a:r>
            <a:r>
              <a:rPr lang="it-IT" sz="1600" dirty="0"/>
              <a:t>la </a:t>
            </a:r>
            <a:r>
              <a:rPr lang="it-IT" sz="1600" b="1" dirty="0" smtClean="0"/>
              <a:t>diffusione </a:t>
            </a:r>
            <a:r>
              <a:rPr lang="it-IT" sz="1600" b="1" dirty="0"/>
              <a:t>del processo di </a:t>
            </a:r>
            <a:r>
              <a:rPr lang="it-IT" sz="1600" b="1" dirty="0" smtClean="0"/>
              <a:t>miglioramento </a:t>
            </a:r>
            <a:r>
              <a:rPr lang="it-IT" sz="1600" dirty="0" smtClean="0"/>
              <a:t>evitando un </a:t>
            </a:r>
            <a:r>
              <a:rPr lang="it-IT" sz="1600" dirty="0"/>
              <a:t>approccio di chiusura autoreferenziale dell’unità di valutazione o dei docenti più direttamente coinvolti. </a:t>
            </a:r>
          </a:p>
        </p:txBody>
      </p:sp>
    </p:spTree>
    <p:extLst>
      <p:ext uri="{BB962C8B-B14F-4D97-AF65-F5344CB8AC3E}">
        <p14:creationId xmlns:p14="http://schemas.microsoft.com/office/powerpoint/2010/main" val="3638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dicom.biz/wp-content/uploads/2011/09/d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4286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</a:t>
            </a:r>
            <a:br>
              <a:rPr lang="it-IT" dirty="0" smtClean="0"/>
            </a:br>
            <a:r>
              <a:rPr lang="it-IT" dirty="0" smtClean="0"/>
              <a:t>il monitoraggio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1209869"/>
            <a:ext cx="8229600" cy="1609531"/>
          </a:xfrm>
        </p:spPr>
        <p:txBody>
          <a:bodyPr/>
          <a:lstStyle/>
          <a:p>
            <a:endParaRPr lang="it-IT" sz="1800" dirty="0" smtClean="0"/>
          </a:p>
          <a:p>
            <a:r>
              <a:rPr lang="it-IT" sz="1800" dirty="0" smtClean="0"/>
              <a:t>Sul Portale del Miur, nello spazio dedicato all’SNV, le </a:t>
            </a:r>
            <a:r>
              <a:rPr lang="it-IT" sz="1800" b="1" dirty="0" smtClean="0"/>
              <a:t>scuole</a:t>
            </a:r>
            <a:r>
              <a:rPr lang="it-IT" sz="1800" dirty="0" smtClean="0"/>
              <a:t> avranno a disposizione una serie di </a:t>
            </a:r>
            <a:r>
              <a:rPr lang="it-IT" sz="1800" b="1" dirty="0" smtClean="0"/>
              <a:t>funzioni</a:t>
            </a:r>
            <a:r>
              <a:rPr lang="it-IT" sz="1800" dirty="0" smtClean="0"/>
              <a:t> per comunicare  dati e informazioni sul piano di miglioramento.</a:t>
            </a:r>
            <a:endParaRPr lang="it-IT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0041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</a:t>
            </a:r>
            <a:br>
              <a:rPr lang="it-IT" dirty="0" smtClean="0"/>
            </a:br>
            <a:r>
              <a:rPr lang="it-IT" dirty="0" smtClean="0"/>
              <a:t>il monitoraggio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2362200"/>
            <a:ext cx="8686800" cy="4352731"/>
          </a:xfrm>
        </p:spPr>
        <p:txBody>
          <a:bodyPr/>
          <a:lstStyle/>
          <a:p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opportuno che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ogni scuola </a:t>
            </a:r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abbia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un nucleo stabile, anche con articolazioni variabili, che segua </a:t>
            </a:r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vari  processi: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dall’autovalutazione, al </a:t>
            </a:r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miglioramento per arrivare poi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alla rendicontazione. </a:t>
            </a:r>
            <a:endParaRPr lang="it-IT" sz="14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Nella tabella andranno specificati i nomi dei componenti del </a:t>
            </a:r>
            <a:r>
              <a:rPr lang="it-IT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Nucleo interno di valutazione </a:t>
            </a:r>
            <a:r>
              <a:rPr lang="it-I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il loro ruolo.</a:t>
            </a:r>
          </a:p>
          <a:p>
            <a:r>
              <a:rPr lang="it-IT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48" y="1349979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1 </a:t>
            </a:r>
          </a:p>
          <a:p>
            <a:pPr algn="ctr"/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composizione del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Nucleo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2400" b="1" dirty="0">
              <a:solidFill>
                <a:srgbClr val="E393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6225"/>
              </p:ext>
            </p:extLst>
          </p:nvPr>
        </p:nvGraphicFramePr>
        <p:xfrm>
          <a:off x="683568" y="3789040"/>
          <a:ext cx="792088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Nome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Ruolo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</a:t>
            </a:r>
            <a:br>
              <a:rPr lang="it-IT" dirty="0" smtClean="0"/>
            </a:br>
            <a:r>
              <a:rPr lang="it-IT" dirty="0" smtClean="0"/>
              <a:t>il monitoraggio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2362200"/>
            <a:ext cx="8686800" cy="4352731"/>
          </a:xfrm>
        </p:spPr>
        <p:txBody>
          <a:bodyPr/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tabella riporta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priorità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individuate nel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RAV.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scuola dovrà completarla con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risultato effettivamente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raggiunto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termine di ciascun anno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scolastico,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misurato con gli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strumenti utilizzati per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monitoraggio interno, per controllare se e in quale misura si sta progredendo in direzione dei traguardi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preventivati.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</a:t>
            </a:r>
            <a:r>
              <a:rPr lang="it-IT" sz="2000" b="1" smtClean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it-IT" sz="2000" b="1">
              <a:solidFill>
                <a:srgbClr val="E393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Priorità di miglioramento, traguardi di lungo periodo e monitoraggio dei </a:t>
            </a:r>
            <a:r>
              <a:rPr lang="it-IT" sz="200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</a:t>
            </a:r>
            <a:endParaRPr lang="it-IT" sz="200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399613"/>
              </p:ext>
            </p:extLst>
          </p:nvPr>
        </p:nvGraphicFramePr>
        <p:xfrm>
          <a:off x="228600" y="3505200"/>
          <a:ext cx="8568955" cy="2633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3"/>
                <a:gridCol w="1584176"/>
                <a:gridCol w="1584176"/>
                <a:gridCol w="1526569"/>
                <a:gridCol w="1713791"/>
              </a:tblGrid>
              <a:tr h="61354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Esiti  degli </a:t>
                      </a:r>
                      <a:r>
                        <a:rPr lang="en-US" sz="1200" dirty="0"/>
                        <a:t>studenti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smtClean="0"/>
                        <a:t>Priorità </a:t>
                      </a:r>
                      <a:r>
                        <a:rPr lang="en-US" sz="1200" dirty="0"/>
                        <a:t>n. 1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smtClean="0"/>
                        <a:t>Traguardo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Risultati</a:t>
                      </a:r>
                      <a:endParaRPr lang="it-IT" sz="1200" dirty="0"/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a.s</a:t>
                      </a:r>
                      <a:r>
                        <a:rPr lang="en-US" sz="1200" dirty="0"/>
                        <a:t>. 2015-2016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Risultati a.s. 2016-2017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984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Risultati </a:t>
                      </a:r>
                      <a:r>
                        <a:rPr lang="en-US" sz="1200" dirty="0" smtClean="0"/>
                        <a:t>scolastici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597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Risultati nelle prove </a:t>
                      </a:r>
                      <a:r>
                        <a:rPr lang="en-US" sz="1200" dirty="0" smtClean="0"/>
                        <a:t>standardizzate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597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1200" dirty="0"/>
                        <a:t>Competenze chiave e </a:t>
                      </a:r>
                      <a:r>
                        <a:rPr lang="it-IT" sz="1200"/>
                        <a:t>di </a:t>
                      </a:r>
                      <a:r>
                        <a:rPr lang="it-IT" sz="1200" smtClean="0"/>
                        <a:t>cittadinanza</a:t>
                      </a:r>
                      <a:endParaRPr lang="it-IT" sz="12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3984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Risultati a </a:t>
                      </a:r>
                      <a:r>
                        <a:rPr lang="en-US" sz="1200" dirty="0" smtClean="0"/>
                        <a:t>distanza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e 4"/>
          <p:cNvSpPr/>
          <p:nvPr/>
        </p:nvSpPr>
        <p:spPr>
          <a:xfrm>
            <a:off x="2895600" y="4351784"/>
            <a:ext cx="2209800" cy="152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5"/>
          <p:cNvSpPr txBox="1"/>
          <p:nvPr/>
        </p:nvSpPr>
        <p:spPr>
          <a:xfrm>
            <a:off x="32766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automatico da parte del 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</a:t>
            </a:r>
            <a:br>
              <a:rPr lang="it-IT" dirty="0" smtClean="0"/>
            </a:br>
            <a:r>
              <a:rPr lang="it-IT" dirty="0" smtClean="0"/>
              <a:t>il monitoraggio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2362200"/>
            <a:ext cx="8763000" cy="4352731"/>
          </a:xfrm>
        </p:spPr>
        <p:txBody>
          <a:bodyPr/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tabella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riporta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obiettivi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processo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 le connessioni con le rispettive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aree.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scuola deve 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esplicitare,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mettendo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“X” nelle apposite colonne, anche le connessioni con le priorità individuate, in modo da evidenziare le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relazioni tra gli obiettivi di processo, le aree coinvolte e le direzioni strategiche di miglioramento scelte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</a:t>
            </a:r>
            <a:r>
              <a:rPr lang="it-IT" sz="2000" b="1" dirty="0" smtClean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endParaRPr lang="it-IT" sz="2000" b="1" dirty="0">
              <a:solidFill>
                <a:srgbClr val="E393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Relazione tra obiettivi di processo, aree di processo e priorità di miglioramento</a:t>
            </a:r>
          </a:p>
        </p:txBody>
      </p:sp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22509"/>
              </p:ext>
            </p:extLst>
          </p:nvPr>
        </p:nvGraphicFramePr>
        <p:xfrm>
          <a:off x="259229" y="3581400"/>
          <a:ext cx="8594032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8508"/>
                <a:gridCol w="2148508"/>
                <a:gridCol w="2148508"/>
                <a:gridCol w="2148508"/>
              </a:tblGrid>
              <a:tr h="2743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Area di processo</a:t>
                      </a:r>
                      <a:endParaRPr lang="it-IT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69720" algn="l"/>
                          <a:tab pos="2309495" algn="ctr"/>
                        </a:tabLst>
                      </a:pPr>
                      <a:r>
                        <a:rPr lang="it-IT" sz="1400" smtClean="0"/>
                        <a:t>Obiettivi </a:t>
                      </a:r>
                      <a:r>
                        <a:rPr lang="it-IT" sz="1400" dirty="0"/>
                        <a:t>di processo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Priorità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1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2</a:t>
                      </a:r>
                      <a:endParaRPr lang="it-IT" sz="1400" dirty="0">
                        <a:solidFill>
                          <a:schemeClr val="bg1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/>
                        <a:t>Curricolo</a:t>
                      </a:r>
                      <a:r>
                        <a:rPr lang="it-IT" sz="1400" dirty="0"/>
                        <a:t>, progettazione e valutazione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/>
                        <a:t>1</a:t>
                      </a: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/>
                        <a:t>2</a:t>
                      </a: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/>
                        <a:t>3</a:t>
                      </a: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/>
                        <a:t>4</a:t>
                      </a:r>
                      <a:endParaRPr lang="it-IT" sz="1400" dirty="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Ambiente di apprendimento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/>
                        <a:t>1</a:t>
                      </a: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/>
                        <a:t>2</a:t>
                      </a:r>
                      <a:endParaRPr lang="it-IT" sz="140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/>
                        <a:t>3</a:t>
                      </a:r>
                      <a:endParaRPr lang="it-IT" sz="1400" dirty="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/>
                        <a:t>4</a:t>
                      </a:r>
                      <a:endParaRPr lang="it-IT" sz="1400" dirty="0">
                        <a:solidFill>
                          <a:srgbClr val="00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Ovale 4"/>
          <p:cNvSpPr/>
          <p:nvPr/>
        </p:nvSpPr>
        <p:spPr>
          <a:xfrm>
            <a:off x="2667000" y="4343400"/>
            <a:ext cx="1676400" cy="152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5"/>
          <p:cNvSpPr txBox="1"/>
          <p:nvPr/>
        </p:nvSpPr>
        <p:spPr>
          <a:xfrm>
            <a:off x="2743200" y="464373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Impostata</a:t>
            </a:r>
          </a:p>
          <a:p>
            <a:pPr algn="ctr"/>
            <a:r>
              <a:rPr lang="it-IT" smtClean="0"/>
              <a:t> in automatico dal </a:t>
            </a:r>
            <a:r>
              <a:rPr lang="it-IT" dirty="0" smtClean="0"/>
              <a:t>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2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sz="2400" dirty="0" smtClean="0"/>
              <a:t>Il Piano di Miglioramento: </a:t>
            </a:r>
            <a:br>
              <a:rPr lang="it-IT" sz="2400" dirty="0" smtClean="0"/>
            </a:br>
            <a:r>
              <a:rPr lang="it-IT" sz="2400" dirty="0" smtClean="0"/>
              <a:t>il monitoraggio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1744023"/>
            <a:ext cx="8763000" cy="2294577"/>
          </a:xfrm>
        </p:spPr>
        <p:txBody>
          <a:bodyPr/>
          <a:lstStyle/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La tabella, replicata per ciascun obiettivo di processo, riprende e sviluppa le azioni specifiche che rappresentano il “contributo del dirigente al perseguimento dei risultati per il miglioramento del servizio scolastico previsti nel rapporto di autovalutazione” (Legge n.107/2015, art.1, comma 93) e chiede di collegare ciascuna di esse ad una possibile dimensione professionale: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definizione dell’identità, dell’orientamento strategico e della politica dell’istituzione scolastica;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gestione, valorizzazione e sviluppo delle risorse umane;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gestione delle risorse strumentali e finanziarie;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cura delle relazioni esterne e dei legami con il contesto;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gestione amministrativa e adempimenti normativi;</a:t>
            </a:r>
            <a:b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- monitoraggio, valutazione e rendicontazione.</a:t>
            </a:r>
            <a:endParaRPr lang="it-I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3613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</a:t>
            </a:r>
            <a:r>
              <a:rPr lang="it-IT" sz="2000" b="1" dirty="0" smtClean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it-IT" sz="2000" b="1" dirty="0">
              <a:solidFill>
                <a:srgbClr val="E393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Azioni specifiche del dirigente scolastico</a:t>
            </a: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9808"/>
              </p:ext>
            </p:extLst>
          </p:nvPr>
        </p:nvGraphicFramePr>
        <p:xfrm>
          <a:off x="235390" y="4114800"/>
          <a:ext cx="8640960" cy="2053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  <a:gridCol w="4320480"/>
              </a:tblGrid>
              <a:tr h="80722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Priorità 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Area di processo: 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Obiettivo di processo: _________________    </a:t>
                      </a:r>
                      <a:endParaRPr lang="it-IT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15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/>
                        <a:t>Azioni del dirigente scolastico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Dimensioni del profilo professionale interessate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sz="2400" dirty="0" smtClean="0"/>
              <a:t>Il Piano di Miglioramento: </a:t>
            </a:r>
            <a:br>
              <a:rPr lang="it-IT" sz="2400" dirty="0" smtClean="0"/>
            </a:br>
            <a:r>
              <a:rPr lang="it-IT" sz="2400" dirty="0" smtClean="0"/>
              <a:t>il monitoraggio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1744023"/>
            <a:ext cx="8763000" cy="807537"/>
          </a:xfrm>
        </p:spPr>
        <p:txBody>
          <a:bodyPr/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Indicare le spese previste per la collaborazione al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PdiM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figure professionali esterne alla scuola e/o per l’acquisto di attrezzature specifiche.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3613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</a:t>
            </a:r>
            <a:r>
              <a:rPr lang="it-IT" sz="2000" b="1" dirty="0" smtClean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Risorse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umane esterne e risorse strumentali</a:t>
            </a: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65689"/>
              </p:ext>
            </p:extLst>
          </p:nvPr>
        </p:nvGraphicFramePr>
        <p:xfrm>
          <a:off x="421096" y="2504775"/>
          <a:ext cx="8378007" cy="335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2669"/>
                <a:gridCol w="2792669"/>
                <a:gridCol w="2792669"/>
              </a:tblGrid>
              <a:tr h="947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/>
                        <a:t>Tipologia di risorsa</a:t>
                      </a:r>
                      <a:endParaRPr lang="it-IT" sz="1800" dirty="0">
                        <a:solidFill>
                          <a:schemeClr val="bg1"/>
                        </a:solidFill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/>
                        <a:t>Spesa prevista</a:t>
                      </a:r>
                      <a:endParaRPr lang="it-IT" sz="1800" dirty="0">
                        <a:solidFill>
                          <a:schemeClr val="bg1"/>
                        </a:solidFill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/>
                        <a:t>Fonte finanziaria</a:t>
                      </a:r>
                      <a:endParaRPr lang="it-IT" sz="1800" dirty="0">
                        <a:solidFill>
                          <a:schemeClr val="bg1"/>
                        </a:solidFill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</a:tr>
              <a:tr h="443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/>
                        <a:t>Formatori</a:t>
                      </a:r>
                      <a:endParaRPr lang="it-IT" sz="1800"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</a:tr>
              <a:tr h="655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smtClean="0"/>
                        <a:t>Consulente</a:t>
                      </a:r>
                      <a:r>
                        <a:rPr lang="it-IT" sz="1800" baseline="0" smtClean="0"/>
                        <a:t> </a:t>
                      </a:r>
                      <a:r>
                        <a:rPr lang="it-IT" sz="1800" smtClean="0"/>
                        <a:t>per</a:t>
                      </a:r>
                      <a:r>
                        <a:rPr lang="it-IT" sz="1800" baseline="0" smtClean="0"/>
                        <a:t> </a:t>
                      </a:r>
                      <a:r>
                        <a:rPr lang="it-IT" sz="1800" smtClean="0"/>
                        <a:t>il </a:t>
                      </a:r>
                      <a:r>
                        <a:rPr lang="it-IT" sz="1800"/>
                        <a:t>miglioramento</a:t>
                      </a:r>
                      <a:endParaRPr lang="it-IT" sz="1800"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</a:tr>
              <a:tr h="655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smtClean="0"/>
                        <a:t>Attrezzature</a:t>
                      </a:r>
                      <a:endParaRPr lang="it-IT" sz="18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</a:tr>
              <a:tr h="655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smtClean="0"/>
                        <a:t>Altro</a:t>
                      </a:r>
                      <a:endParaRPr lang="it-IT" sz="18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Times New Roman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345" y="228600"/>
            <a:ext cx="6574971" cy="1066800"/>
          </a:xfrm>
        </p:spPr>
        <p:txBody>
          <a:bodyPr/>
          <a:lstStyle/>
          <a:p>
            <a:r>
              <a:rPr lang="it-IT" sz="2400" dirty="0" smtClean="0"/>
              <a:t>Il Piano di Miglioramento: </a:t>
            </a:r>
            <a:br>
              <a:rPr lang="it-IT" sz="2400" dirty="0" smtClean="0"/>
            </a:br>
            <a:r>
              <a:rPr lang="it-IT" sz="2400" dirty="0" smtClean="0"/>
              <a:t>il monitoraggio</a:t>
            </a:r>
            <a:endParaRPr lang="it-IT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3613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Tabella </a:t>
            </a:r>
            <a:r>
              <a:rPr lang="it-IT" sz="2000" b="1" dirty="0" smtClean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endParaRPr lang="it-IT" sz="2000" b="1" dirty="0">
              <a:solidFill>
                <a:srgbClr val="E393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Consulenze esterne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078310"/>
            <a:ext cx="6705600" cy="3139321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scuola si è avvalsa di consulenze esterne?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Sì   □ No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sì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parte di chi?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Indire</a:t>
            </a: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Università (specificare quale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………………………………..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Enti di Ricerca (specificare quale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………………………………..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Associazioni culturali e professionali </a:t>
            </a: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(specificare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quali): ……………………………….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□ Altro (specificare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………………………………..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172200" cy="1066800"/>
          </a:xfrm>
        </p:spPr>
        <p:txBody>
          <a:bodyPr/>
          <a:lstStyle/>
          <a:p>
            <a:r>
              <a:rPr lang="it-IT" smtClean="0"/>
              <a:t>Indice dei lavori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755576" y="2060848"/>
            <a:ext cx="8153400" cy="4038600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Il Sistema Nazionale di Valutazione (SNV)</a:t>
            </a:r>
          </a:p>
          <a:p>
            <a:pPr lvl="0"/>
            <a:endParaRPr lang="it-IT" sz="2400" dirty="0" smtClean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 La valutazione delle scuole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/>
              <a:t>L</a:t>
            </a:r>
            <a:r>
              <a:rPr lang="it-IT" sz="2400" dirty="0" smtClean="0"/>
              <a:t>a valorizzazione delle professionalità dei docenti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L</a:t>
            </a:r>
            <a:r>
              <a:rPr lang="it-IT" sz="2400" dirty="0" smtClean="0"/>
              <a:t>a valutazione dei dirigenti scolastici (pomeriggio)</a:t>
            </a:r>
          </a:p>
          <a:p>
            <a:endParaRPr lang="it-IT" sz="2400" b="1" dirty="0">
              <a:solidFill>
                <a:srgbClr val="4578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259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finanziamento dei Piani di Miglioramento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8686800" cy="5571931"/>
          </a:xfrm>
        </p:spPr>
        <p:txBody>
          <a:bodyPr/>
          <a:lstStyle/>
          <a:p>
            <a:endParaRPr lang="it-IT" sz="1800" dirty="0" smtClean="0"/>
          </a:p>
          <a:p>
            <a:r>
              <a:rPr lang="it-IT" sz="1800" dirty="0"/>
              <a:t>Il DPR </a:t>
            </a:r>
            <a:r>
              <a:rPr lang="it-IT" sz="1800" dirty="0" smtClean="0"/>
              <a:t>80/2013 </a:t>
            </a:r>
            <a:r>
              <a:rPr lang="it-IT" sz="1800" dirty="0"/>
              <a:t>stabilisce che le istituzioni scolastiche definiscono e attuano degli “</a:t>
            </a:r>
            <a:r>
              <a:rPr lang="it-IT" sz="1800" i="1" dirty="0"/>
              <a:t>interventi migliorativi anche con il supporto dell’Indire o attraverso la collaborazione con università, enti di ricerca, associazioni professionali e culturali</a:t>
            </a:r>
            <a:r>
              <a:rPr lang="it-IT" sz="1800" dirty="0"/>
              <a:t>”.</a:t>
            </a:r>
          </a:p>
          <a:p>
            <a:endParaRPr lang="it-IT" sz="1800" dirty="0"/>
          </a:p>
          <a:p>
            <a:r>
              <a:rPr lang="it-IT" sz="1800" dirty="0" smtClean="0"/>
              <a:t>Il </a:t>
            </a:r>
            <a:r>
              <a:rPr lang="it-IT" sz="1800" dirty="0"/>
              <a:t>MIUR ha </a:t>
            </a:r>
            <a:r>
              <a:rPr lang="it-IT" sz="1800" dirty="0" smtClean="0"/>
              <a:t>previsto un </a:t>
            </a:r>
            <a:r>
              <a:rPr lang="it-IT" sz="1800" dirty="0"/>
              <a:t>finanziamento </a:t>
            </a:r>
            <a:r>
              <a:rPr lang="it-IT" sz="1800" dirty="0" smtClean="0"/>
              <a:t>di:</a:t>
            </a:r>
            <a:br>
              <a:rPr lang="it-IT" sz="1800" dirty="0" smtClean="0"/>
            </a:br>
            <a:endParaRPr lang="it-IT" sz="1800" dirty="0" smtClean="0"/>
          </a:p>
          <a:p>
            <a:pPr algn="ctr"/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2.600.000 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</a:rPr>
              <a:t>euro </a:t>
            </a:r>
            <a:endParaRPr lang="it-IT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E3931D"/>
                </a:solidFill>
              </a:rPr>
              <a:t>“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per progetti che dovranno riguardare </a:t>
            </a:r>
            <a:endParaRPr lang="it-IT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piani di miglioramento delle scuole</a:t>
            </a:r>
            <a:r>
              <a:rPr lang="it-IT" sz="2800" dirty="0" smtClean="0">
                <a:solidFill>
                  <a:srgbClr val="E3931D"/>
                </a:solidFill>
              </a:rPr>
              <a:t>” </a:t>
            </a:r>
          </a:p>
          <a:p>
            <a:pPr algn="ctr"/>
            <a:r>
              <a:rPr lang="it-IT" sz="2800" dirty="0" smtClean="0">
                <a:solidFill>
                  <a:srgbClr val="E3931D"/>
                </a:solidFill>
              </a:rPr>
              <a:t>(art 25, </a:t>
            </a:r>
            <a:r>
              <a:rPr lang="it-IT" sz="2800" dirty="0">
                <a:solidFill>
                  <a:srgbClr val="E3931D"/>
                </a:solidFill>
              </a:rPr>
              <a:t>comma </a:t>
            </a:r>
            <a:r>
              <a:rPr lang="it-IT" sz="2800" dirty="0" smtClean="0">
                <a:solidFill>
                  <a:srgbClr val="E3931D"/>
                </a:solidFill>
              </a:rPr>
              <a:t>2, </a:t>
            </a:r>
            <a:r>
              <a:rPr lang="it-IT" sz="2800" dirty="0">
                <a:solidFill>
                  <a:srgbClr val="E3931D"/>
                </a:solidFill>
              </a:rPr>
              <a:t>lettera </a:t>
            </a:r>
            <a:r>
              <a:rPr lang="it-IT" sz="2800" dirty="0" smtClean="0">
                <a:solidFill>
                  <a:srgbClr val="E3931D"/>
                </a:solidFill>
              </a:rPr>
              <a:t>a, del DM 435/2015).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27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574971" cy="1066800"/>
          </a:xfrm>
        </p:spPr>
        <p:txBody>
          <a:bodyPr/>
          <a:lstStyle/>
          <a:p>
            <a:r>
              <a:rPr lang="it-IT" smtClean="0"/>
              <a:t>Il Piano di Miglioramento e l’Indire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707904" y="1916832"/>
            <a:ext cx="4895856" cy="3657600"/>
          </a:xfrm>
        </p:spPr>
        <p:txBody>
          <a:bodyPr/>
          <a:lstStyle/>
          <a:p>
            <a:r>
              <a:rPr lang="it-IT" sz="1800" b="1" dirty="0" smtClean="0">
                <a:solidFill>
                  <a:srgbClr val="E3931D"/>
                </a:solidFill>
              </a:rPr>
              <a:t>Indire </a:t>
            </a:r>
            <a:r>
              <a:rPr lang="it-IT" sz="1800" dirty="0"/>
              <a:t>mette a disposizione delle scuole un’area del proprio sito 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>
                <a:hlinkClick r:id="rId2"/>
              </a:rPr>
              <a:t>http:www.indire.it/</a:t>
            </a:r>
            <a:r>
              <a:rPr lang="it-IT" sz="1800" dirty="0" err="1" smtClean="0">
                <a:hlinkClick r:id="rId2"/>
              </a:rPr>
              <a:t>supportomiglioramento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dedicata </a:t>
            </a:r>
            <a:r>
              <a:rPr lang="it-IT" sz="1800" dirty="0"/>
              <a:t>ai piani di miglioramento con materiali e linee guida.</a:t>
            </a:r>
          </a:p>
          <a:p>
            <a:endParaRPr lang="it-IT" sz="1800" dirty="0"/>
          </a:p>
          <a:p>
            <a:r>
              <a:rPr lang="it-IT" sz="1800" dirty="0"/>
              <a:t>Offre anche l’opportunità alle scuole di utilizzare una utility online per compilare il </a:t>
            </a:r>
            <a:r>
              <a:rPr lang="it-IT" sz="1800" dirty="0" smtClean="0"/>
              <a:t>piano, </a:t>
            </a:r>
            <a:r>
              <a:rPr lang="it-IT" sz="1800" dirty="0"/>
              <a:t>secondo un format predisposto dall’Istituto. </a:t>
            </a:r>
          </a:p>
          <a:p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/>
          </a:p>
          <a:p>
            <a:endParaRPr lang="it-IT" sz="1800" dirty="0" smtClean="0">
              <a:solidFill>
                <a:srgbClr val="002060"/>
              </a:solidFill>
            </a:endParaRPr>
          </a:p>
          <a:p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2757192" cy="1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4648"/>
            <a:ext cx="6574971" cy="1219200"/>
          </a:xfrm>
        </p:spPr>
        <p:txBody>
          <a:bodyPr/>
          <a:lstStyle/>
          <a:p>
            <a:r>
              <a:rPr lang="it-IT" sz="2400" dirty="0" smtClean="0"/>
              <a:t>Piano di Miglioramento e Piano triennale offerta formativa (</a:t>
            </a:r>
            <a:r>
              <a:rPr lang="it-IT" sz="2400" dirty="0" err="1" smtClean="0"/>
              <a:t>PDiM</a:t>
            </a:r>
            <a:r>
              <a:rPr lang="it-IT" sz="2400" dirty="0" smtClean="0"/>
              <a:t> e PTOF)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8839200" cy="3657600"/>
          </a:xfrm>
        </p:spPr>
        <p:txBody>
          <a:bodyPr/>
          <a:lstStyle/>
          <a:p>
            <a:r>
              <a:rPr lang="it-IT" sz="1800"/>
              <a:t> </a:t>
            </a:r>
            <a:endParaRPr lang="it-IT" sz="1000">
              <a:solidFill>
                <a:srgbClr val="002060"/>
              </a:solidFill>
            </a:endParaRPr>
          </a:p>
        </p:txBody>
      </p:sp>
      <p:sp>
        <p:nvSpPr>
          <p:cNvPr id="4" name="CasellaDiTesto 2"/>
          <p:cNvSpPr txBox="1"/>
          <p:nvPr/>
        </p:nvSpPr>
        <p:spPr>
          <a:xfrm>
            <a:off x="381000" y="2192550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1241444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43200" y="1731037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596" y="2643182"/>
            <a:ext cx="8226582" cy="3631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Ogni istituzione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scolastica predispone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 la partecipazione di tutte le sue componenti, il piano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triennale dell'offerta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formativa, rivedibile annualmente. Il piano è il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 fondamentale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costitutivo dell'identità culturale e progettuale delle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istituzioni scolastiche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 esplicita la progettazione curricolare, extracurricolare,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educativa 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organizzativa che le singole scuole adottano nell'ambito della loro autonomia.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Il piano è coerente con gli obiettivi generali ed educativi dei diversi tipi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indirizzi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 … 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indica gli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insegnamenti 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discipline tali da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coprire …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piano indica altresì il fabbisogno relativo ai posti del personale amministrativo, tecnico e ausiliario, nel rispetto dei limiti e dei parametri stabiliti … il fabbisogno di infrastrutture e di attrezzature materiali,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nonché i piani di miglioramento dell'istituzione scolastica previsti dal regolamento di cui al decreto del Presidente della Repubblica 28 marzo 2013, n. 80.</a:t>
            </a:r>
          </a:p>
        </p:txBody>
      </p:sp>
    </p:spTree>
    <p:extLst>
      <p:ext uri="{BB962C8B-B14F-4D97-AF65-F5344CB8AC3E}">
        <p14:creationId xmlns:p14="http://schemas.microsoft.com/office/powerpoint/2010/main" val="24084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1066800"/>
          </a:xfrm>
        </p:spPr>
        <p:txBody>
          <a:bodyPr/>
          <a:lstStyle/>
          <a:p>
            <a:r>
              <a:rPr lang="it-IT" dirty="0"/>
              <a:t>La valutazione </a:t>
            </a:r>
            <a:r>
              <a:rPr lang="it-IT" dirty="0" smtClean="0"/>
              <a:t>esterna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1321806"/>
            <a:ext cx="8534400" cy="4691063"/>
          </a:xfrm>
        </p:spPr>
        <p:txBody>
          <a:bodyPr/>
          <a:lstStyle/>
          <a:p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Direttiva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11 del 18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settembre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</a:p>
          <a:p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800" dirty="0" smtClean="0"/>
              <a:t>Al fine di facilitare e regolare l’implementazione del sistema di valutazione, le scuole da sottoporre a verifica saranno, per il prossimo triennio, </a:t>
            </a:r>
            <a:r>
              <a:rPr lang="it-IT" sz="1800" b="1" dirty="0" smtClean="0"/>
              <a:t>fino ad un massimo  del 10 per cento del totale per ciascun anno scolastico </a:t>
            </a:r>
            <a:r>
              <a:rPr lang="it-IT" sz="1800" dirty="0" smtClean="0"/>
              <a:t>….</a:t>
            </a:r>
          </a:p>
          <a:p>
            <a:r>
              <a:rPr lang="it-IT" sz="1800" dirty="0" smtClean="0"/>
              <a:t> </a:t>
            </a:r>
          </a:p>
          <a:p>
            <a:r>
              <a:rPr lang="it-IT" sz="1800" dirty="0" smtClean="0"/>
              <a:t>Le attività di valutazione esterna, con le visite dei nuclei di valutazione costituiti dai dirigenti tecnici, che ne assumono il coordinamento, e dagli esperti individuati secondo i criteri di seguito indicati, avranno inizio </a:t>
            </a:r>
            <a:r>
              <a:rPr lang="it-IT" sz="1800" b="1" dirty="0" smtClean="0"/>
              <a:t>a partire dall’anno scolastico 2015-2016. </a:t>
            </a:r>
          </a:p>
          <a:p>
            <a:r>
              <a:rPr lang="it-IT" sz="1800" dirty="0" smtClean="0"/>
              <a:t> </a:t>
            </a:r>
          </a:p>
          <a:p>
            <a:r>
              <a:rPr lang="it-IT" sz="1800" dirty="0" smtClean="0"/>
              <a:t>L’Invalsi procederà, inoltre, alla costituzione dei nuclei di valutazione sulla base dei criteri definiti e resi noti dalla Conferenza in modo da assicurarne imparzialità e terzietà. </a:t>
            </a:r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794" y="228600"/>
            <a:ext cx="6477000" cy="914399"/>
          </a:xfrm>
        </p:spPr>
        <p:txBody>
          <a:bodyPr/>
          <a:lstStyle/>
          <a:p>
            <a:r>
              <a:rPr lang="it-IT" dirty="0" smtClean="0"/>
              <a:t>La rendicontazione sociale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71472" y="1928802"/>
            <a:ext cx="8153400" cy="40386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DPR 80 del 28 marzo 2013, art.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comma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lettera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it-IT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endParaRPr lang="it-IT" sz="2400" dirty="0" smtClean="0"/>
          </a:p>
          <a:p>
            <a:r>
              <a:rPr lang="it-IT" sz="2400" dirty="0" smtClean="0"/>
              <a:t>Pubblicazione</a:t>
            </a:r>
            <a:r>
              <a:rPr lang="it-IT" sz="2400" dirty="0"/>
              <a:t>, diffusione dei risultati raggiunti, attraverso indicatori e dati comparabili, sia in una dimensione di trasparenza sia in una dimensione di condivisione e promozione al miglioramento del servizio con la comunità di appartenenza.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1203168" y="1371600"/>
            <a:ext cx="6969232" cy="2018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Valutare le </a:t>
            </a:r>
            <a:r>
              <a:rPr lang="it-IT" sz="3600" b="1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professionalità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600" b="1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</a:t>
            </a:r>
            <a:r>
              <a:rPr lang="it-IT" sz="3600" b="1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dirigenti e dei docenti</a:t>
            </a:r>
            <a:endParaRPr lang="it-IT" sz="3600" b="1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C:\Users\damiano\Desktop\SNV_LOGO\utente_dirig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978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3" descr="C:\Users\damiano\Desktop\SNV_LOGO\utente_doc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178" y="3391010"/>
            <a:ext cx="2296467" cy="2216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56515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>alcuni passaggi precedenti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1170914"/>
            <a:ext cx="8534400" cy="385828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anno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1958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Concorso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per merito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distinto (e note di qualifica)</a:t>
            </a:r>
          </a:p>
          <a:p>
            <a:r>
              <a:rPr lang="it-IT" dirty="0" smtClean="0"/>
              <a:t>Nasce </a:t>
            </a:r>
            <a:r>
              <a:rPr lang="it-IT" dirty="0"/>
              <a:t>con la riforma Gentile (Regio decreto 1054/1923) </a:t>
            </a:r>
            <a:r>
              <a:rPr lang="it-IT" dirty="0" smtClean="0"/>
              <a:t>e viene </a:t>
            </a:r>
            <a:r>
              <a:rPr lang="it-IT" dirty="0"/>
              <a:t>modificato </a:t>
            </a:r>
            <a:r>
              <a:rPr lang="it-IT" dirty="0" smtClean="0"/>
              <a:t>dal </a:t>
            </a:r>
            <a:r>
              <a:rPr lang="it-IT" dirty="0"/>
              <a:t>Ministro dell’istruzione Aldo Moro con la legge </a:t>
            </a:r>
            <a:r>
              <a:rPr lang="it-IT" dirty="0" smtClean="0"/>
              <a:t>165 del 1958.</a:t>
            </a:r>
          </a:p>
          <a:p>
            <a:r>
              <a:rPr lang="it-IT" dirty="0" smtClean="0"/>
              <a:t>Il </a:t>
            </a:r>
            <a:r>
              <a:rPr lang="it-IT" dirty="0"/>
              <a:t>merito distinto permetteva un’accelerazione di carriera </a:t>
            </a:r>
            <a:r>
              <a:rPr lang="it-IT" dirty="0" smtClean="0"/>
              <a:t>con il </a:t>
            </a:r>
            <a:r>
              <a:rPr lang="it-IT" dirty="0"/>
              <a:t>riconoscimento di competenze professionali e culturali a seguito del superamento di un concorso per titoli ed esami o solo per titoli (a secondo della fascia </a:t>
            </a:r>
            <a:r>
              <a:rPr lang="it-IT" dirty="0" smtClean="0"/>
              <a:t>stipendiale </a:t>
            </a:r>
            <a:r>
              <a:rPr lang="it-IT" dirty="0"/>
              <a:t>di competenza). </a:t>
            </a:r>
            <a:endParaRPr lang="it-IT" dirty="0" smtClean="0"/>
          </a:p>
          <a:p>
            <a:r>
              <a:rPr lang="it-IT" dirty="0" smtClean="0"/>
              <a:t>Al concorso </a:t>
            </a:r>
            <a:r>
              <a:rPr lang="it-IT" dirty="0"/>
              <a:t>potevano partecipare insegnanti con una certa anzianità per una quota del 50% o del 25% in relazione alle classi di concorso. </a:t>
            </a: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La legge venne successivamente abrogata con i Decreti delegati (DPR </a:t>
            </a:r>
            <a:r>
              <a:rPr lang="it-IT" dirty="0" smtClean="0"/>
              <a:t>417 del 1974) </a:t>
            </a:r>
            <a:r>
              <a:rPr lang="it-IT" dirty="0"/>
              <a:t>in quanto minava l’eguaglianza </a:t>
            </a:r>
            <a:r>
              <a:rPr lang="it-IT" dirty="0" smtClean="0"/>
              <a:t>fra i </a:t>
            </a:r>
            <a:r>
              <a:rPr lang="it-IT" dirty="0"/>
              <a:t>docenti. </a:t>
            </a:r>
          </a:p>
        </p:txBody>
      </p:sp>
    </p:spTree>
    <p:extLst>
      <p:ext uri="{BB962C8B-B14F-4D97-AF65-F5344CB8AC3E}">
        <p14:creationId xmlns:p14="http://schemas.microsoft.com/office/powerpoint/2010/main" val="299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96089" y="1219200"/>
            <a:ext cx="8534400" cy="51054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2000: “Concorsone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algn="just">
              <a:lnSpc>
                <a:spcPct val="9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 smtClean="0"/>
              <a:t>Un </a:t>
            </a:r>
            <a:r>
              <a:rPr lang="it-IT" sz="2400" dirty="0"/>
              <a:t>concorso selettivo per accertare la preparazione didattico - pedagogica dei docenti in servizio da almeno dieci anni. </a:t>
            </a:r>
            <a:endParaRPr lang="it-IT" sz="2400" dirty="0" smtClean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Nel progetto del Ministro Berlinguer la qualità della docenza era sostanzialmente riferita alla verifica delle competenze dei docenti che potevano essere premiati con un contributo di 6 milioni di lire l'anno lordi. 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8077200" cy="34290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2003: ARAN</a:t>
            </a:r>
          </a:p>
          <a:p>
            <a:pPr algn="just">
              <a:lnSpc>
                <a:spcPct val="9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tentativo dell’ARAN si distingue dai precedenti in quanto imbocca la via della valutazione delle performance dei singoli insegnanti</a:t>
            </a:r>
            <a:r>
              <a:rPr lang="it-IT" sz="2400" dirty="0" smtClean="0"/>
              <a:t>.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>
              <a:lnSpc>
                <a:spcPct val="90000"/>
              </a:lnSpc>
            </a:pPr>
            <a:r>
              <a:rPr lang="it-IT" sz="2400" dirty="0" smtClean="0"/>
              <a:t>A marzo del 2003 l’ARAN </a:t>
            </a:r>
            <a:r>
              <a:rPr lang="it-IT" sz="2400" dirty="0"/>
              <a:t>sottopose ai sindacati la bozza di articolato che andava nella direzione di un diretto collegamento tra performance delle </a:t>
            </a:r>
            <a:r>
              <a:rPr lang="it-IT" sz="2400" dirty="0" smtClean="0"/>
              <a:t>scuole, risultati </a:t>
            </a:r>
            <a:r>
              <a:rPr lang="it-IT" sz="2400" dirty="0"/>
              <a:t>degli allievi e </a:t>
            </a:r>
            <a:r>
              <a:rPr lang="it-IT" sz="2400" dirty="0" smtClean="0"/>
              <a:t>"</a:t>
            </a:r>
            <a:r>
              <a:rPr lang="it-IT" sz="2400" dirty="0"/>
              <a:t>carriera docente". 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89642" y="1154315"/>
            <a:ext cx="7816158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2004: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Commissione,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art. 22</a:t>
            </a:r>
          </a:p>
          <a:p>
            <a:pPr algn="just"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/>
              <a:t>Principi condivisi: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unicità </a:t>
            </a:r>
            <a:r>
              <a:rPr lang="it-IT" dirty="0"/>
              <a:t>della funzione docente, per cui lo sviluppo di carriera non deve prefigurare gerarchie professionali;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considerazione </a:t>
            </a:r>
            <a:r>
              <a:rPr lang="it-IT" dirty="0"/>
              <a:t>dell’esperienza, la formazione in servizio e lo svolgimento di specifiche funzioni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ricerca </a:t>
            </a:r>
            <a:r>
              <a:rPr lang="it-IT" dirty="0"/>
              <a:t>di meccanismi di valorizzazione aperti a tutti e su base </a:t>
            </a:r>
            <a:r>
              <a:rPr lang="it-IT" dirty="0" smtClean="0"/>
              <a:t>volontaria.</a:t>
            </a: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Tre elementi per uno sviluppo della carriera docente: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esperienza</a:t>
            </a:r>
            <a:endParaRPr lang="it-IT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formazione </a:t>
            </a:r>
            <a:endParaRPr lang="it-IT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compiti </a:t>
            </a:r>
            <a:r>
              <a:rPr lang="it-IT" dirty="0"/>
              <a:t>connessi all’articolazione della figura docente e alle necessità delle istituzioni </a:t>
            </a:r>
            <a:r>
              <a:rPr lang="it-IT" dirty="0" smtClean="0"/>
              <a:t>scolastiche</a:t>
            </a: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329" y="304800"/>
            <a:ext cx="6629400" cy="838200"/>
          </a:xfrm>
        </p:spPr>
        <p:txBody>
          <a:bodyPr/>
          <a:lstStyle/>
          <a:p>
            <a:r>
              <a:rPr lang="it-IT"/>
              <a:t>Verso un sistema di valutazione </a:t>
            </a:r>
            <a:br>
              <a:rPr lang="it-IT"/>
            </a:br>
            <a:r>
              <a:rPr lang="it-IT"/>
              <a:t>organico e integrato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8153400" cy="4572000"/>
          </a:xfrm>
        </p:spPr>
        <p:txBody>
          <a:bodyPr/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apprendimenti 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comma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181 lettera i, legge 107/2015: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adeguamento della normativa in materia di valutazione e certificazione delle competenze degli studenti, nonché degli esami di Stato)</a:t>
            </a: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Istituzioni scolastiche 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(DPR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80/2013; DIR 11/2014)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professionalità: dirigenti e docenti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commi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126/130 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commi 86, 93,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94, legge 107/2015)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8358246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2008: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proposta di legge 953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(Aprea)</a:t>
            </a:r>
          </a:p>
          <a:p>
            <a:pPr algn="just"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/>
              <a:t>La proposta di legge disegna un percorso con tre distinti livelli </a:t>
            </a:r>
            <a:r>
              <a:rPr lang="it-IT" dirty="0" smtClean="0"/>
              <a:t>professionali:</a:t>
            </a:r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iniziale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ordinario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esperto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I passaggi da un livello all’altro avvengono attraverso procedure concorsuali che tengono conto anche degli esiti della valutazione a cui tutti i docenti dei primi due livelli sono regolarmente </a:t>
            </a:r>
            <a:r>
              <a:rPr lang="it-IT" dirty="0" smtClean="0"/>
              <a:t>sottoposti. All’interno </a:t>
            </a:r>
            <a:r>
              <a:rPr lang="it-IT" dirty="0"/>
              <a:t>di ciascun livello è prevista una progressione economica automatica basata sull’anzianità. </a:t>
            </a:r>
          </a:p>
        </p:txBody>
      </p:sp>
    </p:spTree>
    <p:extLst>
      <p:ext uri="{BB962C8B-B14F-4D97-AF65-F5344CB8AC3E}">
        <p14:creationId xmlns:p14="http://schemas.microsoft.com/office/powerpoint/2010/main" val="10687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234" y="258147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42910" y="2143116"/>
            <a:ext cx="7924800" cy="3605226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Decreto legislativo 150 del 2009,  art.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74,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comma 4 </a:t>
            </a:r>
          </a:p>
          <a:p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/>
              <a:t>“</a:t>
            </a:r>
            <a:r>
              <a:rPr lang="it-IT" sz="2400" i="1" dirty="0"/>
              <a:t>Con </a:t>
            </a:r>
            <a:r>
              <a:rPr lang="it-IT" sz="2400" b="1" i="1" dirty="0"/>
              <a:t>decreto del Presidente del Consiglio dei Ministri</a:t>
            </a:r>
            <a:r>
              <a:rPr lang="it-IT" sz="2400" i="1" dirty="0"/>
              <a:t>, di concerto con il Ministro dell'istruzione, dell'università e della ricerca e con il Ministro dell'economia e delle finanze, sono determinati i limiti e le modalità di applicazione … </a:t>
            </a:r>
            <a:r>
              <a:rPr lang="it-IT" sz="2400" b="1" i="1" dirty="0"/>
              <a:t>al personale docente della scuola</a:t>
            </a:r>
            <a:r>
              <a:rPr lang="it-IT" sz="2400" i="1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1797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234" y="258147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172546"/>
            <a:ext cx="7924800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DPCM del 2011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“Determinazione dei limiti e delle modalità applicative delle disposizioni del titolo II 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del decreto legislativo 27 ottobre 2009, n. 150, al personale docente”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b="1" dirty="0"/>
              <a:t>Il MIUR, … , stabilisca con apposito provvedimento </a:t>
            </a:r>
            <a:r>
              <a:rPr lang="it-IT" dirty="0"/>
              <a:t>il sistema di misurazione e valutazione della performance di cui all'art. 7 del decreto legislativo n. 150 del 2009 con il quale verranno individuati le fasi, i tempi, le modalità, i soggetti e le responsabilità del processo di misurazione e valutazione della performance, nonché le modalità di monitoraggio e verifica dell'andamento della performance 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it-IT" b="1" dirty="0"/>
          </a:p>
          <a:p>
            <a:pPr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Apposito provvedimento del MIUR: … ?</a:t>
            </a:r>
            <a:endParaRPr lang="it-IT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235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95736" y="1916832"/>
            <a:ext cx="42812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11"/>
          <p:cNvSpPr txBox="1"/>
          <p:nvPr/>
        </p:nvSpPr>
        <p:spPr>
          <a:xfrm>
            <a:off x="571472" y="2928934"/>
            <a:ext cx="7929618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 del sistema nazionale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istruzione e formazione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delega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il  riordino delle disposizioni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vigenti</a:t>
            </a:r>
          </a:p>
        </p:txBody>
      </p:sp>
      <p:sp>
        <p:nvSpPr>
          <p:cNvPr id="5" name="Down Arrow 3"/>
          <p:cNvSpPr/>
          <p:nvPr/>
        </p:nvSpPr>
        <p:spPr>
          <a:xfrm>
            <a:off x="4071934" y="2357430"/>
            <a:ext cx="563485" cy="60438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2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596" y="2428868"/>
            <a:ext cx="8226582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la valorizzazione del merito del personale docente è istituito presso il Ministero dell'istruzione, dell'università e della ricerca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apposito fondo, con lo stanziamento di euro 200 milioni annui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decorrere dall'anno 2016, ripartito a livello territoriale e tra le istituzioni scolastiche in proporzione alla dotazione organica dei docenti, considerando altresì i fattori di complessità delle istituzioni scolastiche e delle aree soggette a maggiore rischio educativo, con decreto del Ministro dell'istruzione, dell'università e della ricerca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126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58" y="2786058"/>
            <a:ext cx="8226582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dirigente scolastico,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dei criteri individuati dal comitato per la valutazione dei docenti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istituito ai sensi dell'articolo 11 del testo unico di cui al decreto legislativo 16 aprile 1994, n. 297, come sostituito dai commi da 126 a 128, assegna annualmente al personale docente una somma del fondo di cui al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126 sulla base di motivata valutazione.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8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58" y="2928934"/>
            <a:ext cx="8226582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somma di cui al comma 126, definita bonus, è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destinata a valorizzare il merito del personale docente di ruolo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delle istituzioni scolastiche di ogni ordine e grado e ha natura di retribuzione accessoria.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9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596" y="2357430"/>
            <a:ext cx="8429684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comitato individua i criteri per la valorizzazione dei docenti</a:t>
            </a:r>
            <a:r>
              <a:rPr lang="it-IT" sz="16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lphaLcParenR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qualità dell'insegnamento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 contributo al miglioramento dell'istituzione scolastica, nonché del successo formativo e scolastico degli studenti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42900" indent="-342900">
              <a:buAutoNum type="alphaLcParenR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 ottenuti dal docente o dal gruppo di docenti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relazione al potenziamento delle competenze degli alunni e dell'innovazione didattica e metodologica, nonché della collaborazione alla ricerca didattica, alla documentazione e alla diffusione di buone pratiche didattiche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 delle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responsabilità assunte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coordinamento organizzativo e didattico e nella formazione del personale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comitato esprime altresì il proprio parere sul superamento del periodo di formazione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di prova per il personale docente ed educativo …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129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79490" y="2426558"/>
            <a:ext cx="8407352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termine del triennio 2016-2018, gli Uffici scolastici regionali inviano al Ministero dell'istruzione, dell'università e della ricerca una relazione sui criteri adottati dalle istituzioni scolastiche per il riconoscimento del merito dei docenti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delle relazioni ricevute, un </a:t>
            </a:r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apposito Comitato tecnico scientifico nominato dal Ministro dell'istruzione, dell'università e della ricerca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previo confronto con le parti sociali e le rappresentanze professionali, predispone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linee guida per la valutazione del merito dei docenti a livello nazionale.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 linee guida sono riviste periodicamente, su indicazione del Ministero dell’Istruzione, dell’università e della ricerca sulla base delle evidenze che emergono dalle relazioni degli Uffici scolastici regionali. 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7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899592" y="1484784"/>
            <a:ext cx="7253808" cy="2286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FAQ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2000" dirty="0">
                <a:hlinkClick r:id="rId2"/>
              </a:rPr>
              <a:t>http://www.istruzione.it/</a:t>
            </a:r>
            <a:r>
              <a:rPr lang="it-IT" sz="2000" dirty="0" err="1">
                <a:hlinkClick r:id="rId2"/>
              </a:rPr>
              <a:t>snv</a:t>
            </a:r>
            <a:r>
              <a:rPr lang="it-IT" sz="2000" dirty="0">
                <a:hlinkClick r:id="rId2"/>
              </a:rPr>
              <a:t>/</a:t>
            </a:r>
            <a:r>
              <a:rPr lang="it-IT" sz="2000" dirty="0" err="1">
                <a:hlinkClick r:id="rId2"/>
              </a:rPr>
              <a:t>index.shtml</a:t>
            </a:r>
            <a:endParaRPr lang="it-IT" sz="2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C:\Users\damiano\Desktop\SNV_LOGO\utente_dirig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2209800" cy="2209800"/>
          </a:xfrm>
          <a:prstGeom prst="rect">
            <a:avLst/>
          </a:prstGeom>
          <a:noFill/>
        </p:spPr>
      </p:pic>
      <p:pic>
        <p:nvPicPr>
          <p:cNvPr id="9" name="Picture 3" descr="C:\Users\damiano\Desktop\SNV_LOGO\utente_docen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179" y="3391010"/>
            <a:ext cx="2216078" cy="2216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838200"/>
          </a:xfrm>
        </p:spPr>
        <p:txBody>
          <a:bodyPr/>
          <a:lstStyle/>
          <a:p>
            <a:r>
              <a:rPr lang="it-IT" dirty="0" smtClean="0"/>
              <a:t>Il Portale del Sistema Nazionale di Valutazione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pPr algn="ctr"/>
            <a:r>
              <a:rPr lang="it-IT" sz="2800" dirty="0">
                <a:hlinkClick r:id="rId2"/>
              </a:rPr>
              <a:t>http://www.istruzione.it/</a:t>
            </a:r>
            <a:r>
              <a:rPr lang="it-IT" sz="2800" dirty="0" err="1">
                <a:hlinkClick r:id="rId2"/>
              </a:rPr>
              <a:t>snv</a:t>
            </a:r>
            <a:r>
              <a:rPr lang="it-IT" sz="2800" dirty="0">
                <a:hlinkClick r:id="rId2"/>
              </a:rPr>
              <a:t>/</a:t>
            </a:r>
            <a:r>
              <a:rPr lang="it-IT" sz="2800" dirty="0" err="1">
                <a:hlinkClick r:id="rId2"/>
              </a:rPr>
              <a:t>index.shtml</a:t>
            </a:r>
            <a:endParaRPr lang="it-IT" sz="2800" dirty="0"/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pic>
        <p:nvPicPr>
          <p:cNvPr id="5" name="Picture 4" descr="C:\Users\damiano\Desktop\SNV_LOGO\Logo_Snv_AltaRes_Bit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350000" cy="123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500002" y="1700808"/>
            <a:ext cx="8643998" cy="501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cambiare dobbiamo </a:t>
            </a:r>
            <a:endParaRPr lang="it-IT" sz="2800" dirty="0" smtClean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percepire la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necessità del 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cambiamento (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consapevolezza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it-IT" sz="2800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it-IT" sz="2800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cambiare dobbiamo </a:t>
            </a:r>
            <a:endParaRPr lang="it-IT" sz="2800" dirty="0" smtClean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condividere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cambiamento 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partecipazione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it-IT" sz="2800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it-IT" sz="2800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cambiare dobbiamo </a:t>
            </a:r>
            <a:endParaRPr lang="it-IT" sz="2800" dirty="0" smtClean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comprenderne 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beneficio 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2800" dirty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convenienza</a:t>
            </a:r>
            <a:r>
              <a:rPr lang="it-IT" sz="2800" dirty="0" smtClean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r">
              <a:spcBef>
                <a:spcPct val="0"/>
              </a:spcBef>
              <a:defRPr/>
            </a:pPr>
            <a:endParaRPr lang="it-IT" sz="2400" dirty="0" smtClean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Paul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Watzlawick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Jon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H. W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ekland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Richard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Fisch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Change.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Ed. Astrolabio</a:t>
            </a:r>
          </a:p>
          <a:p>
            <a:pPr marL="342900" lvl="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it-IT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77000" cy="914399"/>
          </a:xfrm>
        </p:spPr>
        <p:txBody>
          <a:bodyPr/>
          <a:lstStyle/>
          <a:p>
            <a:r>
              <a:rPr lang="it-IT" b="1" dirty="0" smtClean="0"/>
              <a:t>Per cambiare …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495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1066800"/>
          </a:xfrm>
        </p:spPr>
        <p:txBody>
          <a:bodyPr/>
          <a:lstStyle/>
          <a:p>
            <a:pPr algn="ctr"/>
            <a:r>
              <a:rPr lang="it-IT" sz="4000" b="1" i="1" dirty="0" smtClean="0"/>
              <a:t>Grazie per l’attenzione</a:t>
            </a:r>
            <a:r>
              <a:rPr lang="it-IT" sz="4000" b="1" i="1" smtClean="0"/>
              <a:t/>
            </a:r>
            <a:br>
              <a:rPr lang="it-IT" sz="4000" b="1" i="1" smtClean="0"/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49174"/>
          <a:stretch/>
        </p:blipFill>
        <p:spPr>
          <a:xfrm>
            <a:off x="285750" y="2407024"/>
            <a:ext cx="8572500" cy="36889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" y="2209800"/>
            <a:ext cx="8915400" cy="40386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3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481" y="241886"/>
            <a:ext cx="6629400" cy="838200"/>
          </a:xfrm>
        </p:spPr>
        <p:txBody>
          <a:bodyPr/>
          <a:lstStyle/>
          <a:p>
            <a:r>
              <a:rPr lang="it-IT" smtClean="0"/>
              <a:t>Il disegno generale </a:t>
            </a:r>
            <a:r>
              <a:rPr lang="it-IT"/>
              <a:t>di riferimento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290" y="1016731"/>
            <a:ext cx="8443420" cy="4889869"/>
            <a:chOff x="-117254" y="0"/>
            <a:chExt cx="8443420" cy="4824536"/>
          </a:xfrm>
          <a:solidFill>
            <a:schemeClr val="accent6">
              <a:lumMod val="5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-117254" y="0"/>
              <a:ext cx="8443420" cy="48245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4"/>
            <p:cNvSpPr/>
            <p:nvPr/>
          </p:nvSpPr>
          <p:spPr>
            <a:xfrm>
              <a:off x="2924065" y="241226"/>
              <a:ext cx="2360780" cy="723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Contesto e risorse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1115" y="1981639"/>
            <a:ext cx="7061769" cy="3911894"/>
            <a:chOff x="573571" y="964907"/>
            <a:chExt cx="7061769" cy="3859628"/>
          </a:xfrm>
          <a:solidFill>
            <a:srgbClr val="FBED97"/>
          </a:solidFill>
        </p:grpSpPr>
        <p:sp>
          <p:nvSpPr>
            <p:cNvPr id="14" name="Oval 13"/>
            <p:cNvSpPr/>
            <p:nvPr/>
          </p:nvSpPr>
          <p:spPr>
            <a:xfrm>
              <a:off x="573571" y="964907"/>
              <a:ext cx="7061769" cy="3859628"/>
            </a:xfrm>
            <a:prstGeom prst="ellipse">
              <a:avLst/>
            </a:prstGeom>
            <a:solidFill>
              <a:srgbClr val="FBED97"/>
            </a:solidFill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6"/>
            <p:cNvSpPr/>
            <p:nvPr/>
          </p:nvSpPr>
          <p:spPr>
            <a:xfrm>
              <a:off x="2870410" y="1196484"/>
              <a:ext cx="2681845" cy="694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Ambiente organizzativo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6506" y="2946546"/>
            <a:ext cx="4451966" cy="2933921"/>
            <a:chOff x="1858962" y="1929814"/>
            <a:chExt cx="4451966" cy="2894721"/>
          </a:xfrm>
        </p:grpSpPr>
        <p:sp>
          <p:nvSpPr>
            <p:cNvPr id="12" name="Oval 11"/>
            <p:cNvSpPr/>
            <p:nvPr/>
          </p:nvSpPr>
          <p:spPr>
            <a:xfrm>
              <a:off x="1858962" y="1929814"/>
              <a:ext cx="4451966" cy="2894721"/>
            </a:xfrm>
            <a:prstGeom prst="ellipse">
              <a:avLst/>
            </a:prstGeom>
            <a:grpFill/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8"/>
            <p:cNvSpPr/>
            <p:nvPr/>
          </p:nvSpPr>
          <p:spPr>
            <a:xfrm>
              <a:off x="3047637" y="2146918"/>
              <a:ext cx="2074616" cy="651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Pratiche educative e didattiche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32965" y="3911452"/>
            <a:ext cx="2261781" cy="1955947"/>
            <a:chOff x="2965421" y="2894721"/>
            <a:chExt cx="2261781" cy="1929814"/>
          </a:xfrm>
        </p:grpSpPr>
        <p:sp>
          <p:nvSpPr>
            <p:cNvPr id="10" name="Oval 9"/>
            <p:cNvSpPr/>
            <p:nvPr/>
          </p:nvSpPr>
          <p:spPr>
            <a:xfrm>
              <a:off x="2965421" y="2894721"/>
              <a:ext cx="2261781" cy="19298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96651" y="3377175"/>
              <a:ext cx="1599320" cy="9649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Esiti formati ed educativi</a:t>
              </a:r>
              <a:endParaRPr lang="it-IT" sz="2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4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9663" y="228600"/>
            <a:ext cx="6400800" cy="838200"/>
          </a:xfrm>
        </p:spPr>
        <p:txBody>
          <a:bodyPr/>
          <a:lstStyle/>
          <a:p>
            <a:r>
              <a:rPr lang="it-IT" sz="2400" dirty="0" smtClean="0"/>
              <a:t>Il riferimento generale del procedimento : </a:t>
            </a:r>
            <a:br>
              <a:rPr lang="it-IT" sz="2400" dirty="0" smtClean="0"/>
            </a:br>
            <a:r>
              <a:rPr lang="it-IT" sz="2400" dirty="0" smtClean="0"/>
              <a:t>DPR 80 del 28 marzo 2013</a:t>
            </a:r>
            <a:endParaRPr lang="it-IT" sz="2400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663" y="1447800"/>
            <a:ext cx="815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Articolo 6</a:t>
            </a:r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0" hangingPunct="0"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(Procedimento di valutazione)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fini dell’articolo 2 (miglioramento) il procedimento di valutazione delle istituzioni scolastiche si sviluppa, in modo da valorizzare il ruolo delle scuole nel processo di autovalutazione, sulla base dei protocolli di valutazione e delle scadenze temporali … nelle seguenti fasi: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autovalutazione delle istituzioni scolastiche</a:t>
            </a:r>
          </a:p>
          <a:p>
            <a:pPr marL="457200" indent="-457200">
              <a:buFontTx/>
              <a:buAutoNum type="alphaLcParenR"/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valutazione esterna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azioni di miglioramento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rendicontazione sociale delle istituzioni scolastiche</a:t>
            </a:r>
          </a:p>
          <a:p>
            <a:pPr>
              <a:defRPr/>
            </a:pPr>
            <a:endParaRPr lang="it-IT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it-IT" sz="1600" b="1" dirty="0">
                <a:solidFill>
                  <a:srgbClr val="000099"/>
                </a:solidFill>
              </a:rPr>
              <a:t/>
            </a:r>
            <a:br>
              <a:rPr lang="it-IT" sz="1600" b="1" dirty="0">
                <a:solidFill>
                  <a:srgbClr val="00009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371600"/>
            <a:ext cx="7924800" cy="434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534"/>
            <a:ext cx="6400800" cy="838200"/>
          </a:xfrm>
        </p:spPr>
        <p:txBody>
          <a:bodyPr/>
          <a:lstStyle/>
          <a:p>
            <a:r>
              <a:rPr lang="it-IT" dirty="0" smtClean="0"/>
              <a:t>Le fasi e i tempi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00" y="215172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85253" cy="3877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9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00800" cy="838200"/>
          </a:xfrm>
        </p:spPr>
        <p:txBody>
          <a:bodyPr/>
          <a:lstStyle/>
          <a:p>
            <a:r>
              <a:rPr lang="it-IT" smtClean="0"/>
              <a:t>Il RAV: la struttura e gli indicatori</a:t>
            </a:r>
            <a:endParaRPr lang="it-IT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00" y="215172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/>
          <a:stretch/>
        </p:blipFill>
        <p:spPr bwMode="auto">
          <a:xfrm>
            <a:off x="179512" y="980728"/>
            <a:ext cx="878497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2217</Words>
  <Application>Microsoft Office PowerPoint</Application>
  <PresentationFormat>Presentazione su schermo (4:3)</PresentationFormat>
  <Paragraphs>381</Paragraphs>
  <Slides>51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9" baseType="lpstr">
      <vt:lpstr>Arial</vt:lpstr>
      <vt:lpstr>Arial Unicode MS</vt:lpstr>
      <vt:lpstr>Times New Roman</vt:lpstr>
      <vt:lpstr>Calibri</vt:lpstr>
      <vt:lpstr>Open Sans</vt:lpstr>
      <vt:lpstr>Garamond</vt:lpstr>
      <vt:lpstr>Wingdings</vt:lpstr>
      <vt:lpstr>Office Theme</vt:lpstr>
      <vt:lpstr>Presentazione standard di PowerPoint</vt:lpstr>
      <vt:lpstr>Presentazione standard di PowerPoint</vt:lpstr>
      <vt:lpstr>Indice dei lavori</vt:lpstr>
      <vt:lpstr>Verso un sistema di valutazione  organico e integrato</vt:lpstr>
      <vt:lpstr>Il Portale del Sistema Nazionale di Valutazione</vt:lpstr>
      <vt:lpstr>Il disegno generale di riferimento</vt:lpstr>
      <vt:lpstr>Il riferimento generale del procedimento :  DPR 80 del 28 marzo 2013</vt:lpstr>
      <vt:lpstr>Le fasi e i tempi</vt:lpstr>
      <vt:lpstr>Il RAV: la struttura e gli indicatori</vt:lpstr>
      <vt:lpstr>Il RAV: i criteri generali </vt:lpstr>
      <vt:lpstr>Tutti i RAV su Scuola in Chiaro</vt:lpstr>
      <vt:lpstr>La struttura del RAV su Scuola in Chiaro</vt:lpstr>
      <vt:lpstr>Un video tutorial per consultare il RAV</vt:lpstr>
      <vt:lpstr>Chi ha pubblicato il RAV?</vt:lpstr>
      <vt:lpstr>Dietro il RAV:  il Nucleo interno di valutazione (NIV)</vt:lpstr>
      <vt:lpstr>Esiti: la scelta delle scuole</vt:lpstr>
      <vt:lpstr>Esiti: le scuole sanno autovalutarsi</vt:lpstr>
      <vt:lpstr>Mappa delle priorità: la scelta delle scuole</vt:lpstr>
      <vt:lpstr>Il RAV sotto la lente:  in arrivo anche il cruscotto</vt:lpstr>
      <vt:lpstr>Il Cruscotto: coerenza fra autovalutazione e indicatori</vt:lpstr>
      <vt:lpstr>Il Piano di Miglioramento (PdiM)</vt:lpstr>
      <vt:lpstr>Il Piano di Miglioramento: gli attori</vt:lpstr>
      <vt:lpstr>Il Piano di Miglioramento:  il monitoraggio</vt:lpstr>
      <vt:lpstr>Il Piano di Miglioramento:  il monitoraggio</vt:lpstr>
      <vt:lpstr>Il Piano di Miglioramento:  il monitoraggio</vt:lpstr>
      <vt:lpstr>Il Piano di Miglioramento:  il monitoraggio</vt:lpstr>
      <vt:lpstr>Il Piano di Miglioramento:  il monitoraggio</vt:lpstr>
      <vt:lpstr>Il Piano di Miglioramento:  il monitoraggio</vt:lpstr>
      <vt:lpstr>Il Piano di Miglioramento:  il monitoraggio</vt:lpstr>
      <vt:lpstr>Il finanziamento dei Piani di Miglioramento</vt:lpstr>
      <vt:lpstr>Il Piano di Miglioramento e l’Indire</vt:lpstr>
      <vt:lpstr>Piano di Miglioramento e Piano triennale offerta formativa (PDiM e PTOF)</vt:lpstr>
      <vt:lpstr>La valutazione esterna</vt:lpstr>
      <vt:lpstr>La rendicontazione sociale  </vt:lpstr>
      <vt:lpstr>Presentazione standard di PowerPoint</vt:lpstr>
      <vt:lpstr>La valutazione dei docenti:  alcuni passaggi precedenti </vt:lpstr>
      <vt:lpstr>La valutazione dei docenti:  passaggi  </vt:lpstr>
      <vt:lpstr>La valutazione dei docenti:  passaggi </vt:lpstr>
      <vt:lpstr>La valutazione dei docenti:  passaggi  </vt:lpstr>
      <vt:lpstr>La valutazione dei docenti:  passaggi  </vt:lpstr>
      <vt:lpstr>La valutazione dei docenti:  passaggi  </vt:lpstr>
      <vt:lpstr>La valutazione dei docenti:  passaggi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cambiare …  </vt:lpstr>
      <vt:lpstr>Grazie per l’attenzione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piattaforma di valutazione</dc:title>
  <dc:creator>Passaro, Saverio Francesco</dc:creator>
  <cp:lastModifiedBy>MIUR</cp:lastModifiedBy>
  <cp:revision>290</cp:revision>
  <cp:lastPrinted>2015-02-04T12:04:53Z</cp:lastPrinted>
  <dcterms:created xsi:type="dcterms:W3CDTF">2006-08-16T00:00:00Z</dcterms:created>
  <dcterms:modified xsi:type="dcterms:W3CDTF">2016-02-02T14:35:49Z</dcterms:modified>
</cp:coreProperties>
</file>