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o Macchia" initials="" lastIdx="9" clrIdx="0"/>
  <p:cmAuthor id="1" name="Flavia Di Maio" initials="" lastIdx="2" clrIdx="1"/>
  <p:cmAuthor id="2" name="renzana gallo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9">
    <p:pos x="6000" y="1300"/>
    <p:text>verificare BENE la fonte!!</p:text>
  </p:cm>
  <p:cm authorId="0" idx="8">
    <p:pos x="6000" y="1200"/>
    <p:text>cosa sono le appendici A e B?</p:text>
  </p:cm>
  <p:cm authorId="2" idx="4">
    <p:pos x="6000" y="1100"/>
    <p:text>_Re-opened_
lascerei attori perché indire li chiama così e poi protagonisti mi pare di mettere la comunità scolastica in secondo piano e ciò non è vero</p:text>
  </p:cm>
  <p:cm authorId="2" idx="3">
    <p:pos x="6000" y="1000"/>
    <p:text>_Re-opened_
non sono ancora brava ad usarlo....
buonanotte
r
Il giorno 22 ottobre 2015 21:10, Stefano Macchia (Documenti Google) &lt;</p:text>
  </p:cm>
  <p:cm authorId="0" idx="7">
    <p:pos x="6000" y="900"/>
    <p:text>_Marked as resolved_</p:text>
  </p:cm>
  <p:cm authorId="2" idx="2">
    <p:pos x="6000" y="800"/>
    <p:text>toglierei la parte in rosso</p:text>
  </p:cm>
  <p:cm authorId="0" idx="6">
    <p:pos x="6000" y="700"/>
    <p:text>invece di "spunti di riflessione" potremmo rinominarlo con "definizioni"?</p:text>
  </p:cm>
  <p:cm authorId="2" idx="1">
    <p:pos x="6000" y="600"/>
    <p:text>ok togliamo pure</p:text>
  </p:cm>
  <p:cm authorId="0" idx="5">
    <p:pos x="6000" y="500"/>
    <p:text>questa slide la toglierei!!!!...i DS conoscono i tempi. Andiamo al dunque dell'incontro?</p:text>
  </p:cm>
  <p:cm authorId="0" idx="4">
    <p:pos x="6000" y="400"/>
    <p:text>Condivido. MEGLIO ANDARE subito alle cose pratiche. Renzana cosa dici?</p:text>
  </p:cm>
  <p:cm authorId="1" idx="2">
    <p:pos x="6000" y="300"/>
    <p:text>questa slide è una ripetizione, è meglio eliminarla</p:text>
  </p:cm>
  <p:cm authorId="1" idx="1">
    <p:pos x="6000" y="200"/>
    <p:text>L'ho inserito perchè è la parte che parla di indire e del suo modello, ma possiamo anche toglierla</p:text>
  </p:cm>
  <p:cm authorId="0" idx="3">
    <p:pos x="6000" y="100"/>
    <p:text>ma questo lo conosco i DS ed ispettori. La toglierei...</p:text>
  </p:cm>
  <p:cm authorId="0" idx="1">
    <p:pos x="6000" y="0"/>
    <p:text>direi che basta una sola slide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IO LO TOGLIEREI...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0689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14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it" sz="1000" i="1">
                <a:solidFill>
                  <a:schemeClr val="dk1"/>
                </a:solidFill>
              </a:rPr>
              <a:t>È opportuno pianificare solo le azioni che si ritiene di essere in grado di sostenere, verificando prima anche la congruità dei tempi.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91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chemeClr val="dk1"/>
                </a:solidFill>
              </a:rPr>
              <a:t>nodi cruciali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❖"/>
            </a:pPr>
            <a:r>
              <a:rPr lang="it" sz="1400">
                <a:solidFill>
                  <a:schemeClr val="dk1"/>
                </a:solidFill>
              </a:rPr>
              <a:t>Trovare le connessioni tra gli obiettivi di processo i traguardi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❖"/>
            </a:pPr>
            <a:r>
              <a:rPr lang="it" sz="1400">
                <a:solidFill>
                  <a:schemeClr val="dk1"/>
                </a:solidFill>
              </a:rPr>
              <a:t>Riflettere sui criteri di scelta degli obiettivi:</a:t>
            </a:r>
          </a:p>
          <a:p>
            <a:pPr marL="914400" lvl="1" indent="-2286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➢"/>
            </a:pPr>
            <a:r>
              <a:rPr lang="it" sz="1400">
                <a:solidFill>
                  <a:schemeClr val="dk1"/>
                </a:solidFill>
              </a:rPr>
              <a:t>valutazione tra fattibilità ed impatto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❖"/>
            </a:pPr>
            <a:r>
              <a:rPr lang="it" sz="1400">
                <a:solidFill>
                  <a:schemeClr val="dk1"/>
                </a:solidFill>
              </a:rPr>
              <a:t>Progettazione del monitoraggio e della valutazione dei processi di miglioramento:</a:t>
            </a:r>
          </a:p>
          <a:p>
            <a:pPr marL="914400" lvl="1" indent="-2286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➢"/>
            </a:pPr>
            <a:r>
              <a:rPr lang="it" sz="1400">
                <a:solidFill>
                  <a:schemeClr val="dk1"/>
                </a:solidFill>
              </a:rPr>
              <a:t>Trovare indicatori misurabili</a:t>
            </a:r>
          </a:p>
          <a:p>
            <a:pPr marL="914400" lvl="1" indent="-2286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➢"/>
            </a:pPr>
            <a:r>
              <a:rPr lang="it" sz="1400">
                <a:solidFill>
                  <a:schemeClr val="dk1"/>
                </a:solidFill>
              </a:rPr>
              <a:t>Verificare le criticità rilevate</a:t>
            </a:r>
          </a:p>
          <a:p>
            <a:pPr marL="914400" lvl="1" indent="-2286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➢"/>
            </a:pPr>
            <a:r>
              <a:rPr lang="it" sz="1400">
                <a:solidFill>
                  <a:schemeClr val="dk1"/>
                </a:solidFill>
              </a:rPr>
              <a:t>Apportare aggiustamenti e/o modifiche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24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4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954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407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159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026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299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81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69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478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08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73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128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912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845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075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706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709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22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70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889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389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055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258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912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344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553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653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295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503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00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60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18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it" sz="1000" i="1">
                <a:solidFill>
                  <a:schemeClr val="dk1"/>
                </a:solidFill>
              </a:rPr>
              <a:t>“non vi sono modelli o format stabiliti a livello centrale in quanto intenzionalmente il legislatore ha voluto lasciare libere le scuole di seguire percorsi e approcci corrispondenti alla propria situazione e al proprio contesto” (nota n. 7904/2015)</a:t>
            </a:r>
            <a:r>
              <a:rPr lang="it" sz="1000">
                <a:solidFill>
                  <a:schemeClr val="dk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95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2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it" sz="1000" i="1">
                <a:solidFill>
                  <a:schemeClr val="dk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1591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19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‹N›</a:t>
            </a:fld>
            <a:endParaRPr lang="i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vanguardieeducative.indire.i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vanguardieeducative.indire.i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www.scuolavalore.indire.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iglioramento.indire.i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iglioramento.indire.it/supportoscuole/istituti/" TargetMode="Externa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iglioramento.indire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iglioramento.indire.it/pd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0" y="1625375"/>
            <a:ext cx="9144000" cy="1130699"/>
          </a:xfrm>
          <a:prstGeom prst="rect">
            <a:avLst/>
          </a:prstGeom>
          <a:solidFill>
            <a:srgbClr val="9FC5E8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 i="1"/>
              <a:t>Il Piano di Miglioramento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-94625" y="3463450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t" sz="1200"/>
              <a:t>Di Maio Flavia </a:t>
            </a:r>
          </a:p>
          <a:p>
            <a:pPr rtl="0">
              <a:spcBef>
                <a:spcPts val="0"/>
              </a:spcBef>
              <a:buNone/>
            </a:pPr>
            <a:r>
              <a:rPr lang="it" sz="1200"/>
              <a:t>Gallo Renza Anna</a:t>
            </a:r>
          </a:p>
          <a:p>
            <a:pPr rtl="0">
              <a:spcBef>
                <a:spcPts val="0"/>
              </a:spcBef>
              <a:buNone/>
            </a:pPr>
            <a:r>
              <a:rPr lang="it" sz="1200"/>
              <a:t>Macchia Stefano</a:t>
            </a:r>
          </a:p>
          <a:p>
            <a:pPr rtl="0">
              <a:spcBef>
                <a:spcPts val="0"/>
              </a:spcBef>
              <a:buNone/>
            </a:pPr>
            <a:r>
              <a:rPr lang="it" sz="1200"/>
              <a:t>Sammartano Cinzia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625" y="94650"/>
            <a:ext cx="48196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</a:t>
            </a:fld>
            <a:endParaRPr lang="it"/>
          </a:p>
        </p:txBody>
      </p:sp>
      <p:sp>
        <p:nvSpPr>
          <p:cNvPr id="54" name="Shape 54"/>
          <p:cNvSpPr txBox="1"/>
          <p:nvPr/>
        </p:nvSpPr>
        <p:spPr>
          <a:xfrm>
            <a:off x="2657650" y="4810225"/>
            <a:ext cx="4112400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0" y="-3160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1</a:t>
            </a:r>
            <a:r>
              <a:rPr lang="it"/>
              <a:t>- Scala di rilevanza degli obiettivi di processo 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25181" t="40304" r="25210" b="28276"/>
          <a:stretch/>
        </p:blipFill>
        <p:spPr>
          <a:xfrm>
            <a:off x="266500" y="700025"/>
            <a:ext cx="5651801" cy="216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918300" y="1192150"/>
            <a:ext cx="3000000" cy="17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it" b="1"/>
              <a:t>Domande guida </a:t>
            </a:r>
            <a:r>
              <a:rPr lang="it"/>
              <a:t> 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it"/>
              <a:t>Ci sono obiettivi che, anche se importanti,  non è possibile realizzare? 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it"/>
              <a:t>Su quali obiettivi è opportuno concentrare le risorse?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7013400" y="526425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10</a:t>
            </a:fld>
            <a:endParaRPr lang="it"/>
          </a:p>
        </p:txBody>
      </p:sp>
      <p:sp>
        <p:nvSpPr>
          <p:cNvPr id="136" name="Shape 136"/>
          <p:cNvSpPr txBox="1"/>
          <p:nvPr/>
        </p:nvSpPr>
        <p:spPr>
          <a:xfrm>
            <a:off x="2422950" y="2758000"/>
            <a:ext cx="13388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 2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541550" y="3872675"/>
            <a:ext cx="4153500" cy="10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>
                <a:solidFill>
                  <a:schemeClr val="dk1"/>
                </a:solidFill>
              </a:rPr>
              <a:t>Stima dell’ </a:t>
            </a:r>
            <a:r>
              <a:rPr lang="it" b="1"/>
              <a:t>impatto:</a:t>
            </a:r>
            <a:r>
              <a:rPr lang="it">
                <a:solidFill>
                  <a:srgbClr val="FF0000"/>
                </a:solidFill>
              </a:rPr>
              <a:t> </a:t>
            </a:r>
            <a:r>
              <a:rPr lang="it">
                <a:solidFill>
                  <a:schemeClr val="dk1"/>
                </a:solidFill>
              </a:rPr>
              <a:t>implica una valutazione degli effetti che si pensa possano avere le azioni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07350" y="3798075"/>
            <a:ext cx="3832500" cy="10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>
                <a:solidFill>
                  <a:schemeClr val="dk1"/>
                </a:solidFill>
              </a:rPr>
              <a:t>Stima della </a:t>
            </a:r>
            <a:r>
              <a:rPr lang="it" b="1"/>
              <a:t>fattibilità:</a:t>
            </a:r>
            <a:r>
              <a:rPr lang="it">
                <a:solidFill>
                  <a:schemeClr val="dk1"/>
                </a:solidFill>
              </a:rPr>
              <a:t> sulla base di una valutazione delle reali possibilità di realizzare le azioni previste (risorse umane e finanziarie)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-8899" y="-28125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1</a:t>
            </a:r>
            <a:r>
              <a:rPr lang="it"/>
              <a:t>- Risultati attesi e monitoraggio dei processi 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l="25430" t="20696" r="26084" b="40978"/>
          <a:stretch/>
        </p:blipFill>
        <p:spPr>
          <a:xfrm>
            <a:off x="156950" y="1317250"/>
            <a:ext cx="5670501" cy="271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7013400" y="526425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945075" y="1382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 rtl="0">
              <a:spcBef>
                <a:spcPts val="0"/>
              </a:spcBef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it">
                <a:solidFill>
                  <a:schemeClr val="dk1"/>
                </a:solidFill>
              </a:rPr>
              <a:t>Quali sono gli obiettivi che vogliamo raggiungere nel prossimo anno come scuola?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just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it">
                <a:solidFill>
                  <a:schemeClr val="dk1"/>
                </a:solidFill>
              </a:rPr>
              <a:t>Quali risultati  ci attendiamo da ciascun obiettivo di processo scelto?  </a:t>
            </a: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just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it">
                <a:solidFill>
                  <a:schemeClr val="dk1"/>
                </a:solidFill>
              </a:rPr>
              <a:t>Quali indicatori utilizzeremo per monitorare se siamo sulla giusta strada per raggiungere gli obiettivi? E in che modo li misureremo?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11</a:t>
            </a:fld>
            <a:endParaRPr lang="it"/>
          </a:p>
        </p:txBody>
      </p:sp>
      <p:sp>
        <p:nvSpPr>
          <p:cNvPr id="149" name="Shape 149"/>
          <p:cNvSpPr txBox="1"/>
          <p:nvPr/>
        </p:nvSpPr>
        <p:spPr>
          <a:xfrm>
            <a:off x="2206600" y="4032200"/>
            <a:ext cx="14642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3 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2</a:t>
            </a:r>
            <a:r>
              <a:rPr lang="it"/>
              <a:t> - Azioni per raggiungere ciascun obiettivo di processo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004500" y="882075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25395" t="23960" r="25063" b="41554"/>
          <a:stretch/>
        </p:blipFill>
        <p:spPr>
          <a:xfrm>
            <a:off x="301275" y="1426150"/>
            <a:ext cx="5338201" cy="21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697900" y="1260075"/>
            <a:ext cx="3000000" cy="342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sono gli effetti positivi che un’azione può produrre all’interno della scuola?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sono invece gli aspetti negativi che la stessa azione può produrre, innescando meccanismi non virtuosi?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Queste azioni innescano a cascata altre azioni?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Gli effetti di queste azioni si vedranno anche negli anni successivi?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12</a:t>
            </a:fld>
            <a:endParaRPr lang="it"/>
          </a:p>
        </p:txBody>
      </p:sp>
      <p:sp>
        <p:nvSpPr>
          <p:cNvPr id="160" name="Shape 160"/>
          <p:cNvSpPr txBox="1"/>
          <p:nvPr/>
        </p:nvSpPr>
        <p:spPr>
          <a:xfrm>
            <a:off x="2361675" y="3425125"/>
            <a:ext cx="1217400" cy="47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4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88725" y="1422225"/>
            <a:ext cx="962400" cy="1956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106900" y="3647400"/>
            <a:ext cx="1710899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 sz="1200"/>
              <a:t>Per l’individuazione delle azioni può essere utile usare l’albero (mappa) dei problemi/obiettivi </a:t>
            </a:r>
          </a:p>
        </p:txBody>
      </p:sp>
      <p:sp>
        <p:nvSpPr>
          <p:cNvPr id="164" name="Shape 164"/>
          <p:cNvSpPr/>
          <p:nvPr/>
        </p:nvSpPr>
        <p:spPr>
          <a:xfrm>
            <a:off x="636275" y="3325650"/>
            <a:ext cx="267300" cy="378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2</a:t>
            </a:r>
            <a:r>
              <a:rPr lang="it"/>
              <a:t> - Caratteri innovativi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it" sz="1800"/>
              <a:t>Miglioramento e Innovazione: due approcci al cambiamento sinergici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7004500" y="882075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623050" y="1663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Le azioni possono essere connesse a qualcuno degli obiettivi previsti dalla legge 107?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Le azioni prevedono la modifica degli ambienti di apprendimento o dell’organizzazione scolastica?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Nelle azioni descritte si può evidenziare una linea di tendenza che porta verso l’innovazione?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13</a:t>
            </a:fld>
            <a:endParaRPr lang="it"/>
          </a:p>
        </p:txBody>
      </p:sp>
      <p:sp>
        <p:nvSpPr>
          <p:cNvPr id="173" name="Shape 173"/>
          <p:cNvSpPr txBox="1"/>
          <p:nvPr/>
        </p:nvSpPr>
        <p:spPr>
          <a:xfrm>
            <a:off x="1830250" y="3761650"/>
            <a:ext cx="18753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5 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l="18790" t="29163" r="19821" b="33846"/>
          <a:stretch/>
        </p:blipFill>
        <p:spPr>
          <a:xfrm>
            <a:off x="336525" y="1866712"/>
            <a:ext cx="5112425" cy="19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336325" y="1804750"/>
            <a:ext cx="2130600" cy="1956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0" y="60050"/>
            <a:ext cx="91002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/>
              <a:t>Obiettivi del Piano Triennale dell’Offerta formativa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010650"/>
            <a:ext cx="8520599" cy="37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">
                <a:solidFill>
                  <a:srgbClr val="000000"/>
                </a:solidFill>
              </a:rPr>
              <a:t>Il comma 7 dell’art. 1 della legge 107/2015, le istituzioni possono inserire nel loro Piano triennale dell’offerta formativa alcuni tra i seguenti obiettivi: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valorizzazione delle competenze linguistiche e utilizzo della metodologia CLIL;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potenziamento delle competenze matematico-logiche e scientifiche;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potenziamento delle competenze nella musica, nell’arte, nel cinema;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sviluppo delle competenze in materia di cittadinanza attiva e democratica attraverso la valorizzazione dell’educazione interculturale e alla pace, il rispetto delle differenze e il dialogo tra le culture, il sostegno dell’assunzione di responsabilità, l’educazione all’autoimprenditorialità;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[...]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14</a:t>
            </a:fld>
            <a:endParaRPr lang="it"/>
          </a:p>
        </p:txBody>
      </p:sp>
      <p:sp>
        <p:nvSpPr>
          <p:cNvPr id="184" name="Shape 184"/>
          <p:cNvSpPr txBox="1"/>
          <p:nvPr/>
        </p:nvSpPr>
        <p:spPr>
          <a:xfrm>
            <a:off x="3258725" y="632750"/>
            <a:ext cx="23442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Appendice A - PdM Indire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368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/>
              <a:t>L’innovazione promossa da Indire attraverso le Avanguardie Educative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4732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000000"/>
                </a:solidFill>
              </a:rPr>
              <a:t>Nel Manifesto del movimento delle Avanguardie Educative, vengono individuati sette </a:t>
            </a:r>
            <a:r>
              <a:rPr lang="it" sz="1400" u="sng">
                <a:solidFill>
                  <a:srgbClr val="000000"/>
                </a:solidFill>
              </a:rPr>
              <a:t>“orizzonti”</a:t>
            </a:r>
            <a:r>
              <a:rPr lang="it" sz="1400">
                <a:solidFill>
                  <a:srgbClr val="000000"/>
                </a:solidFill>
              </a:rPr>
              <a:t> coinvolti nel processo innovativo delle scuole, che sono riassunti nei seguenti punti: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AutoNum type="arabicPeriod"/>
            </a:pPr>
            <a:r>
              <a:rPr lang="it" sz="1400">
                <a:solidFill>
                  <a:srgbClr val="000000"/>
                </a:solidFill>
              </a:rPr>
              <a:t>Trasformare il modello trasmissivo della scuola 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AutoNum type="arabicPeriod"/>
            </a:pPr>
            <a:r>
              <a:rPr lang="it" sz="1400">
                <a:solidFill>
                  <a:srgbClr val="000000"/>
                </a:solidFill>
              </a:rPr>
              <a:t>Sfruttare le opportunità offerte dalle ICT e dai linguaggi digitali per supportare nuovi modi di insegnare, apprendere e valutare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AutoNum type="arabicPeriod"/>
            </a:pPr>
            <a:r>
              <a:rPr lang="it" sz="1400">
                <a:solidFill>
                  <a:srgbClr val="000000"/>
                </a:solidFill>
              </a:rPr>
              <a:t>Creare nuovi spazi per l’apprendimento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AutoNum type="arabicPeriod"/>
            </a:pPr>
            <a:r>
              <a:rPr lang="it" sz="1400">
                <a:solidFill>
                  <a:srgbClr val="000000"/>
                </a:solidFill>
              </a:rPr>
              <a:t>Riorganizzare il tempo del fare scuola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AutoNum type="arabicPeriod"/>
            </a:pPr>
            <a:r>
              <a:rPr lang="it" sz="1400">
                <a:solidFill>
                  <a:srgbClr val="000000"/>
                </a:solidFill>
              </a:rPr>
              <a:t>Riconnettere i saperi della scuola e i saperi della società della conoscenza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AutoNum type="arabicPeriod"/>
            </a:pPr>
            <a:r>
              <a:rPr lang="it" sz="1400">
                <a:solidFill>
                  <a:srgbClr val="000000"/>
                </a:solidFill>
              </a:rPr>
              <a:t>Investire sul “capitale umano” ripensando i rapporti (dentro/fuori, insegnamento frontale/apprendimento tra pari, scuola/azienda, ...)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AutoNum type="arabicPeriod"/>
            </a:pPr>
            <a:r>
              <a:rPr lang="it" sz="1400">
                <a:solidFill>
                  <a:srgbClr val="000000"/>
                </a:solidFill>
              </a:rPr>
              <a:t>Promuovere l’innovazione perché sia sostenibile e trasferibile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Le idee e il manifesto sono descritti al sito: </a:t>
            </a:r>
            <a:r>
              <a:rPr lang="it" sz="1400" u="sng">
                <a:solidFill>
                  <a:schemeClr val="hlink"/>
                </a:solidFill>
                <a:hlinkClick r:id="rId3"/>
              </a:rPr>
              <a:t>http://avanguardieeducative.indire.it/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15</a:t>
            </a:fld>
            <a:endParaRPr lang="it"/>
          </a:p>
        </p:txBody>
      </p:sp>
      <p:sp>
        <p:nvSpPr>
          <p:cNvPr id="193" name="Shape 193"/>
          <p:cNvSpPr txBox="1"/>
          <p:nvPr/>
        </p:nvSpPr>
        <p:spPr>
          <a:xfrm>
            <a:off x="3554500" y="1009725"/>
            <a:ext cx="23442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Appendice B - PdM Indire 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0875" y="48810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3</a:t>
            </a:r>
            <a:r>
              <a:rPr lang="it"/>
              <a:t> - Pianificare le azioni di ciascun obiettivo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it"/>
              <a:t>Risorse umane e strumentali interne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l="19221" t="29477" r="19642" b="23061"/>
          <a:stretch/>
        </p:blipFill>
        <p:spPr>
          <a:xfrm>
            <a:off x="267074" y="1571948"/>
            <a:ext cx="5838673" cy="2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7004500" y="882075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16</a:t>
            </a:fld>
            <a:endParaRPr lang="it"/>
          </a:p>
        </p:txBody>
      </p:sp>
      <p:sp>
        <p:nvSpPr>
          <p:cNvPr id="203" name="Shape 203"/>
          <p:cNvSpPr txBox="1"/>
          <p:nvPr/>
        </p:nvSpPr>
        <p:spPr>
          <a:xfrm>
            <a:off x="6105750" y="1535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sono le risorse umane interne che si hanno a disposizione per raggiungere gli obiettivi di processo?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sono le risorse umane esterne necessarie ad attivare i processi in modo efficace? 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sono le fonti finanziarie da cui si attingere per coprire le spese necessarie?  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2332850" y="4120350"/>
            <a:ext cx="1110299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6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05" name="Shape 205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3</a:t>
            </a:r>
            <a:r>
              <a:rPr lang="it"/>
              <a:t> - Impegno finanziario  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7004500" y="882075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20052" t="28946" r="19440" b="25150"/>
          <a:stretch/>
        </p:blipFill>
        <p:spPr>
          <a:xfrm>
            <a:off x="1353925" y="1420487"/>
            <a:ext cx="5398626" cy="23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17</a:t>
            </a:fld>
            <a:endParaRPr lang="it"/>
          </a:p>
        </p:txBody>
      </p:sp>
      <p:sp>
        <p:nvSpPr>
          <p:cNvPr id="214" name="Shape 214"/>
          <p:cNvSpPr txBox="1"/>
          <p:nvPr/>
        </p:nvSpPr>
        <p:spPr>
          <a:xfrm>
            <a:off x="1728162" y="3582650"/>
            <a:ext cx="5133599" cy="5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Tabella 7- Descrivere l’impegno finanziario per le figure professionali esterne alla scuola e/o beni e servizi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3</a:t>
            </a:r>
            <a:r>
              <a:rPr lang="it"/>
              <a:t> - Tempistica delle attività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004500" y="882075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l="16535" t="28942" r="16192" b="17578"/>
          <a:stretch/>
        </p:blipFill>
        <p:spPr>
          <a:xfrm>
            <a:off x="444326" y="1491373"/>
            <a:ext cx="5614526" cy="25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113830" y="4663225"/>
            <a:ext cx="1907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18</a:t>
            </a:fld>
            <a:endParaRPr lang="it"/>
          </a:p>
        </p:txBody>
      </p:sp>
      <p:sp>
        <p:nvSpPr>
          <p:cNvPr id="224" name="Shape 224"/>
          <p:cNvSpPr txBox="1"/>
          <p:nvPr/>
        </p:nvSpPr>
        <p:spPr>
          <a:xfrm>
            <a:off x="2657650" y="4810225"/>
            <a:ext cx="4112400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Consulenti INDIRE Piemonte  2015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6058850" y="1346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t" b="1"/>
              <a:t>Domande guida</a:t>
            </a:r>
            <a:r>
              <a:rPr lang="it"/>
              <a:t>: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E’ possibile fare una progettazione precisa delle azioni scandite nel corso dell’anno?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Chi è il responsabile del monitoraggio delle azioni affinchè quel determinato obiettivo di processo sia in linea con i tempi?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1659150" y="4000650"/>
            <a:ext cx="4050000" cy="46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1800"/>
              <a:t>Tabella 8- </a:t>
            </a:r>
            <a:r>
              <a:rPr lang="it"/>
              <a:t>da aggiornare periodicamente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3</a:t>
            </a:r>
            <a:r>
              <a:rPr lang="it"/>
              <a:t> - Monitoraggio delle azioni   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6023225" y="882075"/>
            <a:ext cx="3149999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Fasi: Realizzazione e monitoraggio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7113830" y="4663225"/>
            <a:ext cx="1907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19</a:t>
            </a:fld>
            <a:endParaRPr lang="it"/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l="18167" t="24488" r="18065" b="36517"/>
          <a:stretch/>
        </p:blipFill>
        <p:spPr>
          <a:xfrm>
            <a:off x="257150" y="1481675"/>
            <a:ext cx="5766073" cy="25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1265550" y="1638250"/>
            <a:ext cx="2041499" cy="22562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1265550" y="1005054"/>
            <a:ext cx="2130600" cy="47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Individuati nella fase di pianificazione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99137" y="4077550"/>
            <a:ext cx="2222999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9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38" name="Shape 238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512250" y="4243212"/>
            <a:ext cx="21306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800"/>
              <a:t>riprende la tabella 3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6104900" y="1390325"/>
            <a:ext cx="2807400" cy="34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it">
                <a:solidFill>
                  <a:schemeClr val="dk1"/>
                </a:solidFill>
              </a:rPr>
              <a:t>Quali sono gli aspetti che permettono di verificare se le azioni stanno contribuendo al raggiungimento dell’obiettivo?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it">
                <a:solidFill>
                  <a:schemeClr val="dk1"/>
                </a:solidFill>
              </a:rPr>
              <a:t>Con quali strumenti qualitativi e quantitativi si possono raccogliere dati?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it">
                <a:solidFill>
                  <a:schemeClr val="dk1"/>
                </a:solidFill>
              </a:rPr>
              <a:t>Qui si possono modificare alcuni aspetti della pianificazione, perchè stiamo monitorando i processi e non ancora gli esiti. 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11700" y="525375"/>
            <a:ext cx="8520599" cy="427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000000"/>
                </a:solidFill>
              </a:rPr>
              <a:t>1) </a:t>
            </a:r>
            <a:r>
              <a:rPr lang="it" sz="1400" b="1">
                <a:solidFill>
                  <a:srgbClr val="00B0F0"/>
                </a:solidFill>
              </a:rPr>
              <a:t>trasparenza</a:t>
            </a:r>
            <a:r>
              <a:rPr lang="it" sz="1400">
                <a:solidFill>
                  <a:srgbClr val="000000"/>
                </a:solidFill>
              </a:rPr>
              <a:t>: il piano deve essere comunicato al contesto interno della scuola e agli stakeholder esterni (sito internet, riunioni, collegio);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000000"/>
                </a:solidFill>
              </a:rPr>
              <a:t>2) </a:t>
            </a:r>
            <a:r>
              <a:rPr lang="it" sz="1400" b="1">
                <a:solidFill>
                  <a:srgbClr val="00B0F0"/>
                </a:solidFill>
              </a:rPr>
              <a:t>immediata intelligibilità</a:t>
            </a:r>
            <a:r>
              <a:rPr lang="it" sz="1400">
                <a:solidFill>
                  <a:srgbClr val="000000"/>
                </a:solidFill>
              </a:rPr>
              <a:t>: il piano non deve essere lungo o dispersivo, ma pratico e chiaro in modo da poter essere comprensibile a tutti gli stakeholder;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000000"/>
                </a:solidFill>
              </a:rPr>
              <a:t>3) </a:t>
            </a:r>
            <a:r>
              <a:rPr lang="it" sz="1400" b="1">
                <a:solidFill>
                  <a:srgbClr val="00B0F0"/>
                </a:solidFill>
              </a:rPr>
              <a:t>veridicità e verificabilità</a:t>
            </a:r>
            <a:r>
              <a:rPr lang="it" sz="1400">
                <a:solidFill>
                  <a:srgbClr val="000000"/>
                </a:solidFill>
              </a:rPr>
              <a:t>: il piano deve corrispondere alla realtà dell’organizzazione e per ogni indicatore di valutazione deve essere definita la fonte di provenienza;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000000"/>
                </a:solidFill>
              </a:rPr>
              <a:t>4) </a:t>
            </a:r>
            <a:r>
              <a:rPr lang="it" sz="1400" b="1">
                <a:solidFill>
                  <a:srgbClr val="00B0F0"/>
                </a:solidFill>
              </a:rPr>
              <a:t>partecipazione</a:t>
            </a:r>
            <a:r>
              <a:rPr lang="it" sz="1400">
                <a:solidFill>
                  <a:srgbClr val="000000"/>
                </a:solidFill>
              </a:rPr>
              <a:t>: la partecipazione della dirigenza e del personale nelle scelte del piano e la condivisione di questo con gli stakeholder sono fondamentali per la sua efficacia;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000000"/>
                </a:solidFill>
              </a:rPr>
              <a:t>5) </a:t>
            </a:r>
            <a:r>
              <a:rPr lang="it" sz="1400" b="1">
                <a:solidFill>
                  <a:srgbClr val="00B0F0"/>
                </a:solidFill>
              </a:rPr>
              <a:t>coerenza interna ed esterna</a:t>
            </a:r>
            <a:r>
              <a:rPr lang="it" sz="1400">
                <a:solidFill>
                  <a:srgbClr val="000000"/>
                </a:solidFill>
              </a:rPr>
              <a:t>: il piano deve essere coerente con il contesto di riferimento e con la realtà delle risorse disponibili nell’organizzazione;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000000"/>
                </a:solidFill>
              </a:rPr>
              <a:t>6) </a:t>
            </a:r>
            <a:r>
              <a:rPr lang="it" sz="1400" b="1">
                <a:solidFill>
                  <a:srgbClr val="00B0F0"/>
                </a:solidFill>
              </a:rPr>
              <a:t>l’orizzonte temporale</a:t>
            </a:r>
            <a:r>
              <a:rPr lang="it" sz="1400">
                <a:solidFill>
                  <a:srgbClr val="000000"/>
                </a:solidFill>
              </a:rPr>
              <a:t>: devono essere ben definiti i tempi previsti per il raggiungimento degli obiettivi (</a:t>
            </a:r>
            <a:r>
              <a:rPr lang="it" sz="1400">
                <a:solidFill>
                  <a:schemeClr val="dk1"/>
                </a:solidFill>
              </a:rPr>
              <a:t>a breve e lungo termine).</a:t>
            </a:r>
            <a:r>
              <a:rPr lang="it" sz="2800">
                <a:solidFill>
                  <a:schemeClr val="dk1"/>
                </a:solidFill>
              </a:rPr>
              <a:t> </a:t>
            </a:r>
            <a:r>
              <a:rPr lang="it" sz="600">
                <a:solidFill>
                  <a:srgbClr val="000000"/>
                </a:solidFill>
              </a:rPr>
              <a:t>Delibera Civit n. 112/2010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2</a:t>
            </a:fld>
            <a:endParaRPr lang="it"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</a:rPr>
              <a:t>Il PdM - </a:t>
            </a:r>
            <a:r>
              <a:rPr lang="it" i="1">
                <a:solidFill>
                  <a:srgbClr val="000000"/>
                </a:solidFill>
              </a:rPr>
              <a:t>principi generali</a:t>
            </a:r>
            <a:r>
              <a:rPr lang="it">
                <a:solidFill>
                  <a:srgbClr val="000000"/>
                </a:solidFill>
              </a:rPr>
              <a:t> </a:t>
            </a:r>
            <a:r>
              <a:rPr lang="it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4</a:t>
            </a:r>
            <a:r>
              <a:rPr lang="it"/>
              <a:t> - Valutare, condividere e diffondere i risultati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it"/>
              <a:t>Valutazione in itinere dei traguardi legati agli esiti 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6598350" y="882075"/>
            <a:ext cx="25368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Fasi: Valutazione e riesame   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7113830" y="4663225"/>
            <a:ext cx="1907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20</a:t>
            </a:fld>
            <a:r>
              <a:rPr lang="it"/>
              <a:t> 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l="17540" t="27162" r="18068" b="40528"/>
          <a:stretch/>
        </p:blipFill>
        <p:spPr>
          <a:xfrm>
            <a:off x="171850" y="1970350"/>
            <a:ext cx="5796450" cy="16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1409000" y="1638100"/>
            <a:ext cx="2886900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 b="1" u="sng"/>
              <a:t>Una tabella per ogni priorità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968300" y="1397600"/>
            <a:ext cx="3000000" cy="32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Riprendendo i traguardi descritti nel RAV, ci sono stati degli scostamenti alla fine del </a:t>
            </a:r>
            <a:r>
              <a:rPr lang="it" b="1"/>
              <a:t>primo anno</a:t>
            </a:r>
            <a:r>
              <a:rPr lang="it"/>
              <a:t> </a:t>
            </a:r>
            <a:r>
              <a:rPr lang="it" b="1"/>
              <a:t>di progettazione?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indicatori erano stati scelti per valutare il raggiungimento dei traguardi? 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E’ necessario ridimensionare o cambiare qualcosa nella progettazione prevista?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Siamo nella dimensione di valutazione degli esiti.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278100" y="3685775"/>
            <a:ext cx="2017799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10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4</a:t>
            </a:r>
            <a:r>
              <a:rPr lang="it"/>
              <a:t> - Condivisione interna del PdM 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7113830" y="4663225"/>
            <a:ext cx="1907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21</a:t>
            </a:fld>
            <a:endParaRPr lang="it"/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l="19542" t="15840" r="20198" b="43626"/>
          <a:stretch/>
        </p:blipFill>
        <p:spPr>
          <a:xfrm>
            <a:off x="228999" y="1492100"/>
            <a:ext cx="5706700" cy="215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6021225" y="882075"/>
            <a:ext cx="3000000" cy="41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Come possiamo coinvolgere tutti i docenti della scuola nello sviluppo del PdM?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strumenti è utile attivare per far sì che tutti possano seguire l’andamento del Piano di Miglioramento?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La condivisione del Piano di Miglioramento è un’azione che può essere prevista in momenti diversi dell’anno scolastico, finalizzata ad attori differenti. Con quali strategie di condivisione? 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354225" y="3651400"/>
            <a:ext cx="17328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11 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4</a:t>
            </a:r>
            <a:r>
              <a:rPr lang="it"/>
              <a:t> - Azioni di diffusione dei risultati interne ed esterne alla scuola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7113830" y="4663225"/>
            <a:ext cx="1907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22</a:t>
            </a:fld>
            <a:r>
              <a:rPr lang="it"/>
              <a:t> 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l="19671" t="9776" r="18816" b="17807"/>
          <a:stretch/>
        </p:blipFill>
        <p:spPr>
          <a:xfrm>
            <a:off x="297825" y="984625"/>
            <a:ext cx="5280976" cy="3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5647550" y="123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sono gli attori da coinvolgere per far sì che la condivisione del miglioramento inneschi un cambiamento virtuoso?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Con quali azioni interne posso attivarla? E con quali azioni esterne? 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905450" y="4416625"/>
            <a:ext cx="28203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Tabelle 12 e 13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6809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B0F0"/>
                </a:solidFill>
              </a:rPr>
              <a:t>SEZIONE 4</a:t>
            </a:r>
            <a:r>
              <a:rPr lang="it"/>
              <a:t> - Composizione del nucleo di valutazione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7113830" y="4663225"/>
            <a:ext cx="1907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23</a:t>
            </a:fld>
            <a:endParaRPr lang="it"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l="21922" t="29163" r="21577" b="42982"/>
          <a:stretch/>
        </p:blipFill>
        <p:spPr>
          <a:xfrm>
            <a:off x="291450" y="1354271"/>
            <a:ext cx="6014948" cy="14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6144000" y="739975"/>
            <a:ext cx="3000000" cy="357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Domande guida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Da chi è formato il nucleo di valutazione? E che ruolo hanno le persone al suo interno?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Sono coinvolti genitori, studenti o altri membri della comunità scolastica, in qualche fase del Piano di Miglioramento?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 La scuola si è avvalsa di consulenze esterne? E, se si, di chi?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91450" y="814250"/>
            <a:ext cx="27654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Tabella 14 e Format 15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61900" y="3056925"/>
            <a:ext cx="5944500" cy="11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15.1 Sono coinvolti genitori, studenti o altri membri della comunità scolastica, in qualche fase del PdM?</a:t>
            </a:r>
          </a:p>
          <a:p>
            <a:pPr rtl="0">
              <a:spcBef>
                <a:spcPts val="0"/>
              </a:spcBef>
              <a:buNone/>
            </a:pPr>
            <a:r>
              <a:rPr lang="it"/>
              <a:t>15.2 Se sì chi è stato coinvolto?</a:t>
            </a:r>
          </a:p>
          <a:p>
            <a:pPr rtl="0">
              <a:spcBef>
                <a:spcPts val="0"/>
              </a:spcBef>
              <a:buNone/>
            </a:pPr>
            <a:r>
              <a:rPr lang="it"/>
              <a:t>15.3 La scuola si è avvalsa di consulenze esterne?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/>
              <a:t>Perchè scegliere il modello INDIRE?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059471"/>
            <a:ext cx="8520599" cy="246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Esperienza di ricerca pluriennale in progetti quali: PQM, VSQ e VALES.</a:t>
            </a:r>
          </a:p>
          <a:p>
            <a:pPr marL="457200" lvl="0" indent="-228600" algn="just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Ambiente di formazione online per il Team di Miglioramento.</a:t>
            </a:r>
          </a:p>
          <a:p>
            <a:pPr marL="457200" lvl="0" indent="-228600" algn="just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Ambiente online per la compilazione del PdM.</a:t>
            </a:r>
          </a:p>
          <a:p>
            <a:pPr marL="457200" lvl="0" indent="-228600" algn="just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Possibilità di avvalersi di consulenti esperti.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it">
                <a:solidFill>
                  <a:srgbClr val="000000"/>
                </a:solidFill>
              </a:rPr>
              <a:t>Un esempio di innovazione: Avanguardie educative </a:t>
            </a:r>
            <a:r>
              <a:rPr lang="it" u="sng">
                <a:solidFill>
                  <a:srgbClr val="000000"/>
                </a:solidFill>
                <a:hlinkClick r:id="rId3"/>
              </a:rPr>
              <a:t>http://avanguardieeducative.indire.it/</a:t>
            </a:r>
          </a:p>
          <a:p>
            <a:pPr marL="457200" lvl="0" indent="-228600" rtl="0">
              <a:spcBef>
                <a:spcPts val="0"/>
              </a:spcBef>
            </a:pPr>
            <a:r>
              <a:rPr lang="it">
                <a:solidFill>
                  <a:srgbClr val="000000"/>
                </a:solidFill>
              </a:rPr>
              <a:t>Proposte per la formazione continua dei docenti </a:t>
            </a:r>
            <a:r>
              <a:rPr lang="it" u="sng">
                <a:solidFill>
                  <a:srgbClr val="000000"/>
                </a:solidFill>
                <a:hlinkClick r:id="rId4"/>
              </a:rPr>
              <a:t>www.scuolavalore.indire.i</a:t>
            </a:r>
            <a:r>
              <a:rPr lang="it" u="sng">
                <a:solidFill>
                  <a:schemeClr val="hlink"/>
                </a:solidFill>
                <a:hlinkClick r:id="rId4"/>
              </a:rPr>
              <a:t>t</a:t>
            </a:r>
            <a:r>
              <a:rPr lang="it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24</a:t>
            </a:fld>
            <a:endParaRPr lang="it"/>
          </a:p>
        </p:txBody>
      </p:sp>
      <p:sp>
        <p:nvSpPr>
          <p:cNvPr id="291" name="Shape 291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l="7129" t="8374" r="16041" b="-3107"/>
          <a:stretch/>
        </p:blipFill>
        <p:spPr>
          <a:xfrm>
            <a:off x="888137" y="117625"/>
            <a:ext cx="7025525" cy="44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25</a:t>
            </a:fld>
            <a:endParaRPr lang="it"/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100907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i="1"/>
              <a:t>Piattaforma online INDIRE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147175" y="1455725"/>
            <a:ext cx="6975899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/>
          </a:p>
          <a:p>
            <a:pPr algn="ctr" rtl="0">
              <a:spcBef>
                <a:spcPts val="0"/>
              </a:spcBef>
              <a:buNone/>
            </a:pPr>
            <a:r>
              <a:rPr lang="it" sz="2400" u="sng">
                <a:solidFill>
                  <a:schemeClr val="hlink"/>
                </a:solidFill>
                <a:hlinkClick r:id="rId4"/>
              </a:rPr>
              <a:t>http://miglioramento.indire.it/</a:t>
            </a:r>
          </a:p>
          <a:p>
            <a:pPr algn="ctr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2897900" y="2277675"/>
            <a:ext cx="1871399" cy="57749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/>
          <p:nvPr/>
        </p:nvSpPr>
        <p:spPr>
          <a:xfrm>
            <a:off x="4846775" y="2283000"/>
            <a:ext cx="1871399" cy="577499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5656775" y="3036900"/>
            <a:ext cx="374399" cy="470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3520800" y="2986950"/>
            <a:ext cx="374399" cy="470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0200"/>
          </a:xfrm>
          <a:prstGeom prst="rect">
            <a:avLst/>
          </a:prstGeom>
          <a:solidFill>
            <a:srgbClr val="EA9999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Supporto alle scuole per il Miglioramento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7113830" y="4663225"/>
            <a:ext cx="1907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26</a:t>
            </a:fld>
            <a:endParaRPr lang="it"/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l="13097" t="10396" r="15448" b="11490"/>
          <a:stretch/>
        </p:blipFill>
        <p:spPr>
          <a:xfrm>
            <a:off x="1644150" y="910200"/>
            <a:ext cx="6533649" cy="380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 l="25231" t="42810" r="50560" b="28443"/>
          <a:stretch/>
        </p:blipFill>
        <p:spPr>
          <a:xfrm>
            <a:off x="74875" y="1307300"/>
            <a:ext cx="2213524" cy="1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441125" y="919625"/>
            <a:ext cx="1550399" cy="1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www.indire.it</a:t>
            </a:r>
          </a:p>
        </p:txBody>
      </p:sp>
      <p:sp>
        <p:nvSpPr>
          <p:cNvPr id="313" name="Shape 313"/>
          <p:cNvSpPr/>
          <p:nvPr/>
        </p:nvSpPr>
        <p:spPr>
          <a:xfrm rot="-2521764">
            <a:off x="1082934" y="2860118"/>
            <a:ext cx="908721" cy="112537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1644150" y="280775"/>
            <a:ext cx="5948099" cy="7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it" sz="1800" u="sng">
                <a:solidFill>
                  <a:schemeClr val="hlink"/>
                </a:solidFill>
                <a:hlinkClick r:id="rId5"/>
              </a:rPr>
              <a:t>http://miglioramento.indire.it/supportoscuole/istituti/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27</a:t>
            </a:fld>
            <a:endParaRPr lang="it"/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l="6709" t="20927" r="6709" b="5924"/>
          <a:stretch/>
        </p:blipFill>
        <p:spPr>
          <a:xfrm>
            <a:off x="613800" y="609524"/>
            <a:ext cx="7916400" cy="35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577450" y="491900"/>
            <a:ext cx="8019900" cy="16787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613800" y="2288375"/>
            <a:ext cx="8019900" cy="72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613800" y="3221400"/>
            <a:ext cx="8019900" cy="72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2341850" y="105575"/>
            <a:ext cx="4330800" cy="1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>
                <a:solidFill>
                  <a:srgbClr val="FF0000"/>
                </a:solidFill>
              </a:rPr>
              <a:t>Registrazione utente/i per la compilazione del PdM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504925" y="2244125"/>
            <a:ext cx="4330800" cy="1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rgbClr val="00FF00"/>
                </a:solidFill>
              </a:rPr>
              <a:t>Ricerca Consulenti INDIRE per Regione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777200" y="4079575"/>
            <a:ext cx="7916399" cy="1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FFFF"/>
                </a:solidFill>
                <a:highlight>
                  <a:srgbClr val="FFFCF4"/>
                </a:highlight>
              </a:rPr>
              <a:t>Registrazione dei componenti del Nucleo Interno di Valutazione all’</a:t>
            </a:r>
            <a:r>
              <a:rPr lang="it" u="sng">
                <a:solidFill>
                  <a:srgbClr val="00FFFF"/>
                </a:solidFill>
                <a:highlight>
                  <a:srgbClr val="FFFCF4"/>
                </a:highlight>
              </a:rPr>
              <a:t>ambiente di formazione online</a:t>
            </a:r>
            <a:r>
              <a:rPr lang="it">
                <a:solidFill>
                  <a:srgbClr val="00FFFF"/>
                </a:solidFill>
                <a:highlight>
                  <a:srgbClr val="FFFCF4"/>
                </a:highlight>
              </a:rPr>
              <a:t> (attivo dal 15 novembre 2015)</a:t>
            </a:r>
            <a:r>
              <a:rPr lang="it" sz="1200">
                <a:solidFill>
                  <a:srgbClr val="474747"/>
                </a:solidFill>
                <a:highlight>
                  <a:srgbClr val="FFFCF4"/>
                </a:highlight>
              </a:rPr>
              <a:t> 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24550" y="1058650"/>
            <a:ext cx="299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1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224550" y="2504950"/>
            <a:ext cx="299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2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224550" y="3448675"/>
            <a:ext cx="299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28</a:t>
            </a:fld>
            <a:endParaRPr lang="it"/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l="6077" t="18515" r="6095" b="11928"/>
          <a:stretch/>
        </p:blipFill>
        <p:spPr>
          <a:xfrm>
            <a:off x="2594425" y="1888750"/>
            <a:ext cx="6156049" cy="25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 l="2106" t="3372" r="50763" b="24876"/>
          <a:stretch/>
        </p:blipFill>
        <p:spPr>
          <a:xfrm>
            <a:off x="192474" y="680425"/>
            <a:ext cx="3202436" cy="25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/>
          <p:nvPr/>
        </p:nvSpPr>
        <p:spPr>
          <a:xfrm rot="-2521764">
            <a:off x="1491163" y="2810092"/>
            <a:ext cx="908721" cy="151431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0" y="0"/>
            <a:ext cx="9144000" cy="680399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it" sz="2800">
                <a:solidFill>
                  <a:schemeClr val="dk1"/>
                </a:solidFill>
              </a:rPr>
              <a:t>Registrazione utente/i per la compilazione del PdM</a:t>
            </a:r>
          </a:p>
        </p:txBody>
      </p:sp>
      <p:grpSp>
        <p:nvGrpSpPr>
          <p:cNvPr id="342" name="Shape 342"/>
          <p:cNvGrpSpPr/>
          <p:nvPr/>
        </p:nvGrpSpPr>
        <p:grpSpPr>
          <a:xfrm>
            <a:off x="2594425" y="3603650"/>
            <a:ext cx="5949599" cy="513300"/>
            <a:chOff x="2594425" y="3603650"/>
            <a:chExt cx="5949599" cy="513300"/>
          </a:xfrm>
        </p:grpSpPr>
        <p:sp>
          <p:nvSpPr>
            <p:cNvPr id="343" name="Shape 343"/>
            <p:cNvSpPr/>
            <p:nvPr/>
          </p:nvSpPr>
          <p:spPr>
            <a:xfrm>
              <a:off x="2594425" y="3603650"/>
              <a:ext cx="5949599" cy="51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4416350" y="3828225"/>
              <a:ext cx="2277599" cy="1818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l="7129" t="8374" r="16041" b="-3107"/>
          <a:stretch/>
        </p:blipFill>
        <p:spPr>
          <a:xfrm>
            <a:off x="888137" y="117625"/>
            <a:ext cx="7025525" cy="44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29</a:t>
            </a:fld>
            <a:endParaRPr lang="it"/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0" y="1009075"/>
            <a:ext cx="9144000" cy="910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i="1"/>
              <a:t>Piattaforma online INDIRE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1147175" y="1455725"/>
            <a:ext cx="6975899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it" sz="2400" u="sng">
                <a:solidFill>
                  <a:schemeClr val="hlink"/>
                </a:solidFill>
                <a:hlinkClick r:id="rId4"/>
              </a:rPr>
              <a:t>http://miglioramento.indire.it/</a:t>
            </a:r>
          </a:p>
          <a:p>
            <a:pPr lvl="0" algn="ctr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/>
          <p:nvPr/>
        </p:nvSpPr>
        <p:spPr>
          <a:xfrm>
            <a:off x="2897900" y="2277675"/>
            <a:ext cx="1871399" cy="57749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 txBox="1"/>
          <p:nvPr/>
        </p:nvSpPr>
        <p:spPr>
          <a:xfrm>
            <a:off x="4846775" y="2283000"/>
            <a:ext cx="1871399" cy="577499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656775" y="3036900"/>
            <a:ext cx="374399" cy="470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PDCA e il Piano di Miglioramento 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650450"/>
            <a:ext cx="8520599" cy="431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9DD9"/>
                </a:solidFill>
              </a:rPr>
              <a:t>Il processo di gestione del PdM si ispira al ciclo del </a:t>
            </a:r>
            <a:r>
              <a:rPr lang="it" b="1">
                <a:solidFill>
                  <a:srgbClr val="009DD9"/>
                </a:solidFill>
              </a:rPr>
              <a:t>miglioramento continuo (PDCA)</a:t>
            </a:r>
          </a:p>
          <a:p>
            <a:pPr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9DD9"/>
              </a:solidFill>
            </a:endParaRPr>
          </a:p>
          <a:p>
            <a:pPr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9DD9"/>
              </a:solidFill>
            </a:endParaRPr>
          </a:p>
          <a:p>
            <a:pPr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9DD9"/>
              </a:solidFill>
            </a:endParaRPr>
          </a:p>
          <a:p>
            <a:pPr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9DD9"/>
              </a:solidFill>
            </a:endParaRPr>
          </a:p>
          <a:p>
            <a:pPr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9DD9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9DD9"/>
              </a:solidFill>
            </a:endParaRPr>
          </a:p>
          <a:p>
            <a:pPr lvl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>
                <a:solidFill>
                  <a:srgbClr val="000000"/>
                </a:solidFill>
              </a:rPr>
              <a:t>Definizione di obiettivi chiari e condivisi   (</a:t>
            </a:r>
            <a:r>
              <a:rPr lang="it">
                <a:solidFill>
                  <a:srgbClr val="00B0F0"/>
                </a:solidFill>
              </a:rPr>
              <a:t>Pianificazione</a:t>
            </a:r>
            <a:r>
              <a:rPr lang="it">
                <a:solidFill>
                  <a:srgbClr val="000000"/>
                </a:solidFill>
              </a:rPr>
              <a:t>)</a:t>
            </a:r>
          </a:p>
          <a:p>
            <a:pPr lvl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>
                <a:solidFill>
                  <a:srgbClr val="000000"/>
                </a:solidFill>
              </a:rPr>
              <a:t>Realizzazione delle attività pianificate </a:t>
            </a:r>
            <a:r>
              <a:rPr lang="it">
                <a:solidFill>
                  <a:schemeClr val="dk1"/>
                </a:solidFill>
              </a:rPr>
              <a:t>(</a:t>
            </a:r>
            <a:r>
              <a:rPr lang="it">
                <a:solidFill>
                  <a:srgbClr val="00B0F0"/>
                </a:solidFill>
              </a:rPr>
              <a:t>Realizzazione</a:t>
            </a:r>
            <a:r>
              <a:rPr lang="it">
                <a:solidFill>
                  <a:schemeClr val="dk1"/>
                </a:solidFill>
              </a:rPr>
              <a:t>)</a:t>
            </a:r>
          </a:p>
          <a:p>
            <a:pPr lvl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>
                <a:solidFill>
                  <a:srgbClr val="000000"/>
                </a:solidFill>
              </a:rPr>
              <a:t>Monitoraggio delle stesse e valutazione dei risultati ottenuti in relazione agli obiettivi previsti (</a:t>
            </a:r>
            <a:r>
              <a:rPr lang="it">
                <a:solidFill>
                  <a:srgbClr val="00B0F0"/>
                </a:solidFill>
              </a:rPr>
              <a:t>Monitoraggio e valutazione</a:t>
            </a:r>
            <a:r>
              <a:rPr lang="it">
                <a:solidFill>
                  <a:srgbClr val="000000"/>
                </a:solidFill>
              </a:rPr>
              <a:t>)</a:t>
            </a:r>
          </a:p>
          <a:p>
            <a:pPr lvl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>
                <a:solidFill>
                  <a:srgbClr val="000000"/>
                </a:solidFill>
              </a:rPr>
              <a:t>Eventuali correzioni, verifiche e sviluppi futuri delle azioni svolte (</a:t>
            </a:r>
            <a:r>
              <a:rPr lang="it">
                <a:solidFill>
                  <a:srgbClr val="00B0F0"/>
                </a:solidFill>
              </a:rPr>
              <a:t>Riesame</a:t>
            </a:r>
            <a:r>
              <a:rPr lang="it">
                <a:solidFill>
                  <a:srgbClr val="000000"/>
                </a:solidFill>
              </a:rPr>
              <a:t>)</a:t>
            </a:r>
          </a:p>
          <a:p>
            <a:pPr lvl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3</a:t>
            </a:fld>
            <a:endParaRPr lang="it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74" y="1099050"/>
            <a:ext cx="2374025" cy="14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30</a:t>
            </a:fld>
            <a:endParaRPr lang="it"/>
          </a:p>
        </p:txBody>
      </p:sp>
      <p:sp>
        <p:nvSpPr>
          <p:cNvPr id="362" name="Shape 362"/>
          <p:cNvSpPr txBox="1"/>
          <p:nvPr/>
        </p:nvSpPr>
        <p:spPr>
          <a:xfrm>
            <a:off x="0" y="0"/>
            <a:ext cx="9144000" cy="68039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dk1"/>
                </a:solidFill>
              </a:rPr>
              <a:t>Compilazione del PdM per utente/i abilitato/i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l="9558" t="4789" r="10918" b="7337"/>
          <a:stretch/>
        </p:blipFill>
        <p:spPr>
          <a:xfrm>
            <a:off x="1432975" y="1130700"/>
            <a:ext cx="6565699" cy="35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1882025" y="4586300"/>
            <a:ext cx="5582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/>
          </a:p>
          <a:p>
            <a:pPr algn="ctr" rtl="0">
              <a:spcBef>
                <a:spcPts val="0"/>
              </a:spcBef>
              <a:buNone/>
            </a:pPr>
            <a:r>
              <a:rPr lang="it" sz="1800" u="sng">
                <a:solidFill>
                  <a:schemeClr val="hlink"/>
                </a:solidFill>
                <a:hlinkClick r:id="rId4"/>
              </a:rPr>
              <a:t>http://miglioramento.indire.it/pdm/</a:t>
            </a:r>
          </a:p>
          <a:p>
            <a:pPr lvl="0" algn="ctr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65" name="Shape 365"/>
          <p:cNvSpPr/>
          <p:nvPr/>
        </p:nvSpPr>
        <p:spPr>
          <a:xfrm>
            <a:off x="1432975" y="3357725"/>
            <a:ext cx="6693900" cy="1228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2353900" y="4732225"/>
            <a:ext cx="548699" cy="255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 rot="10800000">
            <a:off x="6429375" y="4732225"/>
            <a:ext cx="548699" cy="255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674025" y="680400"/>
            <a:ext cx="5582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it" sz="1800" u="sng">
                <a:solidFill>
                  <a:schemeClr val="hlink"/>
                </a:solidFill>
                <a:hlinkClick r:id="rId4"/>
              </a:rPr>
              <a:t>http://miglioramento.indire.it/pdm/</a:t>
            </a:r>
          </a:p>
          <a:p>
            <a:pPr lvl="0" algn="ctr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31</a:t>
            </a:fld>
            <a:endParaRPr lang="it"/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l="6291" t="9026" r="8106" b="15054"/>
          <a:stretch/>
        </p:blipFill>
        <p:spPr>
          <a:xfrm>
            <a:off x="1028537" y="1130700"/>
            <a:ext cx="7086924" cy="33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0" y="0"/>
            <a:ext cx="9144000" cy="68039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dk1"/>
                </a:solidFill>
              </a:rPr>
              <a:t>Compilazione del PdM per utente/i abilitato/i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4700" y="763873"/>
            <a:ext cx="916449" cy="9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/>
          <p:nvPr/>
        </p:nvSpPr>
        <p:spPr>
          <a:xfrm>
            <a:off x="1743025" y="3679850"/>
            <a:ext cx="4822799" cy="80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50" y="1809725"/>
            <a:ext cx="9144000" cy="5726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/>
              <a:t>Grazie per l’attenzione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32</a:t>
            </a:fld>
            <a:endParaRPr lang="it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370400" y="572700"/>
            <a:ext cx="8520599" cy="418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                    </a:t>
            </a:r>
          </a:p>
          <a:p>
            <a:pPr marL="457200" lvl="0" indent="-228600" algn="just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Individuazione:</a:t>
            </a:r>
          </a:p>
          <a:p>
            <a:pPr marL="914400" lvl="1" indent="-342900" algn="just" rtl="0">
              <a:spcBef>
                <a:spcPts val="0"/>
              </a:spcBef>
              <a:buSzPct val="100000"/>
              <a:buChar char="➢"/>
            </a:pPr>
            <a:r>
              <a:rPr lang="it" sz="1800">
                <a:solidFill>
                  <a:schemeClr val="dk1"/>
                </a:solidFill>
              </a:rPr>
              <a:t>di una </a:t>
            </a:r>
            <a:r>
              <a:rPr lang="it" sz="1800" b="1">
                <a:solidFill>
                  <a:srgbClr val="009DD9"/>
                </a:solidFill>
              </a:rPr>
              <a:t>linea strategica</a:t>
            </a:r>
          </a:p>
          <a:p>
            <a:pPr marL="914400" lvl="1" indent="-342900" algn="just" rtl="0">
              <a:spcBef>
                <a:spcPts val="0"/>
              </a:spcBef>
              <a:buSzPct val="100000"/>
              <a:buChar char="➢"/>
            </a:pPr>
            <a:r>
              <a:rPr lang="it" sz="1800">
                <a:solidFill>
                  <a:schemeClr val="dk1"/>
                </a:solidFill>
              </a:rPr>
              <a:t>di un processo di </a:t>
            </a:r>
            <a:r>
              <a:rPr lang="it" sz="1800" b="1" i="1">
                <a:solidFill>
                  <a:srgbClr val="009DD9"/>
                </a:solidFill>
              </a:rPr>
              <a:t>problem solving</a:t>
            </a:r>
            <a:r>
              <a:rPr lang="it" sz="1800">
                <a:solidFill>
                  <a:schemeClr val="dk1"/>
                </a:solidFill>
              </a:rPr>
              <a:t> e di </a:t>
            </a:r>
            <a:r>
              <a:rPr lang="it" sz="1800" b="1">
                <a:solidFill>
                  <a:srgbClr val="009DD9"/>
                </a:solidFill>
              </a:rPr>
              <a:t>pianificazione</a:t>
            </a:r>
            <a:r>
              <a:rPr lang="it" sz="1800">
                <a:solidFill>
                  <a:schemeClr val="dk1"/>
                </a:solidFill>
              </a:rPr>
              <a:t> che le scuole mettono in atto sulla base di </a:t>
            </a:r>
            <a:r>
              <a:rPr lang="it" sz="1800" b="1">
                <a:solidFill>
                  <a:srgbClr val="009DD9"/>
                </a:solidFill>
              </a:rPr>
              <a:t>priorità e traguardi  individuati nella sezione 5 del RAV</a:t>
            </a:r>
          </a:p>
          <a:p>
            <a:pPr lvl="0" algn="just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228600" algn="just" rtl="0">
              <a:spcBef>
                <a:spcPts val="0"/>
              </a:spcBef>
              <a:buChar char="❖"/>
            </a:pPr>
            <a:r>
              <a:rPr lang="it">
                <a:solidFill>
                  <a:srgbClr val="000000"/>
                </a:solidFill>
              </a:rPr>
              <a:t>Un approccio dinamico ed olistico che si </a:t>
            </a:r>
            <a:r>
              <a:rPr lang="it" b="1">
                <a:solidFill>
                  <a:srgbClr val="59AAF2"/>
                </a:solidFill>
              </a:rPr>
              <a:t>basa sul coinvolgimento di tutta la comunità scolastica</a:t>
            </a:r>
            <a:r>
              <a:rPr lang="it">
                <a:solidFill>
                  <a:srgbClr val="000000"/>
                </a:solidFill>
              </a:rPr>
              <a:t> e che fa leva sulla dimensione didattica ed organizzativa - gestionale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  <a:buFont typeface="Arial"/>
              <a:buNone/>
            </a:pPr>
            <a:r>
              <a:rPr lang="it" sz="600">
                <a:solidFill>
                  <a:srgbClr val="000000"/>
                </a:solidFill>
              </a:rPr>
              <a:t>Consulenti INDIRE Piemonte  2015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33</a:t>
            </a:fld>
            <a:endParaRPr lang="it"/>
          </a:p>
        </p:txBody>
      </p:sp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</a:rPr>
              <a:t>Miglioramento scolastico</a:t>
            </a:r>
            <a:r>
              <a:rPr lang="it">
                <a:solidFill>
                  <a:srgbClr val="009DD9"/>
                </a:solidFill>
              </a:rPr>
              <a:t> 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350" y="844575"/>
            <a:ext cx="982050" cy="7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</a:rPr>
              <a:t>Il Piano di Miglioramento (PdM) 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365175" y="1275500"/>
            <a:ext cx="8520599" cy="21006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it">
                <a:solidFill>
                  <a:srgbClr val="000000"/>
                </a:solidFill>
              </a:rPr>
              <a:t>Il PdM è uno strumento di pianificaz</a:t>
            </a:r>
            <a:r>
              <a:rPr lang="it"/>
              <a:t>i</a:t>
            </a:r>
            <a:r>
              <a:rPr lang="it">
                <a:solidFill>
                  <a:srgbClr val="000000"/>
                </a:solidFill>
              </a:rPr>
              <a:t>one strategica, all’interno del quale la scuola monitora costantemente i suoi processi, ne valuta gli esiti e definisce eventuali proposte/modifiche.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Il PdM non è semplicemente una “somma di azioni”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34</a:t>
            </a:fld>
            <a:endParaRPr lang="it"/>
          </a:p>
        </p:txBody>
      </p:sp>
      <p:sp>
        <p:nvSpPr>
          <p:cNvPr id="402" name="Shape 402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-8900" y="-28125"/>
            <a:ext cx="9144000" cy="6033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</a:rPr>
              <a:t>Quale rapporto tra il PTOF e il PDM?</a:t>
            </a: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00B0F0"/>
              </a:solidFill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35</a:t>
            </a:fld>
            <a:endParaRPr lang="it"/>
          </a:p>
        </p:txBody>
      </p:sp>
      <p:sp>
        <p:nvSpPr>
          <p:cNvPr id="409" name="Shape 409"/>
          <p:cNvSpPr txBox="1"/>
          <p:nvPr/>
        </p:nvSpPr>
        <p:spPr>
          <a:xfrm>
            <a:off x="61350" y="776800"/>
            <a:ext cx="9021300" cy="32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it" sz="2400">
                <a:solidFill>
                  <a:schemeClr val="dk1"/>
                </a:solidFill>
              </a:rPr>
              <a:t>Il</a:t>
            </a:r>
            <a:r>
              <a:rPr lang="it" sz="1800">
                <a:solidFill>
                  <a:schemeClr val="dk1"/>
                </a:solidFill>
              </a:rPr>
              <a:t> Piano Triennale dell’Offerta Formativa, quale documento fondamentale costitutivo dell’identità culturale e progettuale delle istituzioni scolastiche e che esplicita la progettazione curricolare, extracurricolare, educativa e organizzativa,</a:t>
            </a: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it" sz="1800" b="1">
                <a:solidFill>
                  <a:srgbClr val="00B0F0"/>
                </a:solidFill>
              </a:rPr>
              <a:t>dovrà essere integrato</a:t>
            </a: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it" sz="1800">
                <a:solidFill>
                  <a:schemeClr val="dk1"/>
                </a:solidFill>
              </a:rPr>
              <a:t>(comma 14 dell’art. 1 L.  107/2015)</a:t>
            </a:r>
          </a:p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 sz="1800" b="1">
                <a:solidFill>
                  <a:srgbClr val="00B0F0"/>
                </a:solidFill>
              </a:rPr>
              <a:t>con il  Piano di Miglioramento dell’istituzione scolastica,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 sz="1800">
                <a:solidFill>
                  <a:schemeClr val="dk1"/>
                </a:solidFill>
              </a:rPr>
              <a:t>(D.P.R. 28 marzo 2013 n. 80)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Quale rapporto tra il PTOF e il PDM?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311700" y="1067825"/>
            <a:ext cx="8520599" cy="287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461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</a:rPr>
              <a:t>A questo riguardo, si consiglia di:</a:t>
            </a:r>
          </a:p>
          <a:p>
            <a:pPr lvl="0" rtl="0">
              <a:lnSpc>
                <a:spcPct val="138461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</a:rPr>
              <a:t>– indicare nel PTOF le priorità, i traguardi di lungo periodo e gli obiettivi di processo già individuati nella parte 5 del Rapporto di Autovalutazione (RAV);</a:t>
            </a:r>
          </a:p>
          <a:p>
            <a:pPr lvl="0" rtl="0">
              <a:lnSpc>
                <a:spcPct val="138461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</a:rPr>
              <a:t>– pianificare e indicare nel PTOF le azioni che sottintendono al raggiungimento dei traguardi previsti.</a:t>
            </a:r>
          </a:p>
          <a:p>
            <a:pPr lvl="0" rtl="0">
              <a:lnSpc>
                <a:spcPct val="138461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</a:rPr>
              <a:t>Il tempo a disposizione per la chiusura del PTOF  prevista per il 15 gennaio 2016 (nota del 5 ottobre 2015) permette infatti, l’elaborazione e la stesura contestuale del PTOF e del Piano di Miglioramento. Questo consentirà un processo di riflessione approfondito e condiviso con le diverse componenti dell’istituzione scolastica e la definizione dell’organico dell’autonomia per l’anno scolastico 2016/17.</a:t>
            </a:r>
          </a:p>
          <a:p>
            <a:pPr lvl="0" rtl="0">
              <a:lnSpc>
                <a:spcPct val="138461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36</a:t>
            </a:fld>
            <a:endParaRPr lang="it"/>
          </a:p>
        </p:txBody>
      </p:sp>
      <p:sp>
        <p:nvSpPr>
          <p:cNvPr id="418" name="Shape 418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08550" y="1884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Esempio di Albero dei Problemi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37</a:t>
            </a:fld>
            <a:endParaRPr lang="it"/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62" y="1377050"/>
            <a:ext cx="6492925" cy="23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Shape 426"/>
          <p:cNvGrpSpPr/>
          <p:nvPr/>
        </p:nvGrpSpPr>
        <p:grpSpPr>
          <a:xfrm>
            <a:off x="2705425" y="3453850"/>
            <a:ext cx="727200" cy="481325"/>
            <a:chOff x="1283200" y="3421750"/>
            <a:chExt cx="727200" cy="481325"/>
          </a:xfrm>
        </p:grpSpPr>
        <p:sp>
          <p:nvSpPr>
            <p:cNvPr id="427" name="Shape 427"/>
            <p:cNvSpPr txBox="1"/>
            <p:nvPr/>
          </p:nvSpPr>
          <p:spPr>
            <a:xfrm>
              <a:off x="1283200" y="3571575"/>
              <a:ext cx="7272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it"/>
                <a:t>Azione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1555900" y="3421750"/>
              <a:ext cx="181800" cy="1952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4101512" y="3453850"/>
            <a:ext cx="727200" cy="481325"/>
            <a:chOff x="1283200" y="3421750"/>
            <a:chExt cx="727200" cy="481325"/>
          </a:xfrm>
        </p:grpSpPr>
        <p:sp>
          <p:nvSpPr>
            <p:cNvPr id="430" name="Shape 430"/>
            <p:cNvSpPr txBox="1"/>
            <p:nvPr/>
          </p:nvSpPr>
          <p:spPr>
            <a:xfrm>
              <a:off x="1283200" y="3571575"/>
              <a:ext cx="7272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it"/>
                <a:t>Azione</a:t>
              </a:r>
            </a:p>
          </p:txBody>
        </p:sp>
        <p:sp>
          <p:nvSpPr>
            <p:cNvPr id="431" name="Shape 431"/>
            <p:cNvSpPr/>
            <p:nvPr/>
          </p:nvSpPr>
          <p:spPr>
            <a:xfrm>
              <a:off x="1555900" y="3421750"/>
              <a:ext cx="181800" cy="1952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2" name="Shape 432"/>
          <p:cNvGrpSpPr/>
          <p:nvPr/>
        </p:nvGrpSpPr>
        <p:grpSpPr>
          <a:xfrm>
            <a:off x="1384825" y="3453850"/>
            <a:ext cx="727200" cy="481325"/>
            <a:chOff x="1283200" y="3421750"/>
            <a:chExt cx="727200" cy="481325"/>
          </a:xfrm>
        </p:grpSpPr>
        <p:sp>
          <p:nvSpPr>
            <p:cNvPr id="433" name="Shape 433"/>
            <p:cNvSpPr txBox="1"/>
            <p:nvPr/>
          </p:nvSpPr>
          <p:spPr>
            <a:xfrm>
              <a:off x="1283200" y="3571575"/>
              <a:ext cx="7272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it"/>
                <a:t>Azione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1555900" y="3421750"/>
              <a:ext cx="181800" cy="1952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-74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/>
              <a:t>Il Consulente per il Miglioramento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311700" y="7870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76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1400">
                <a:solidFill>
                  <a:schemeClr val="dk1"/>
                </a:solidFill>
              </a:rPr>
              <a:t>Figura poliedrica: Mentor - Coach - Amico critico alla pari - Esperto esterno. </a:t>
            </a:r>
          </a:p>
          <a:p>
            <a:pPr marL="457200" marR="76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1400">
                <a:solidFill>
                  <a:schemeClr val="dk1"/>
                </a:solidFill>
              </a:rPr>
              <a:t>Svolge una funzione di mediazione fra quanto richiesto dal Sistema Nazionale di Valutazione e il processo di valutazione/miglioramento interno, fra istanze e criteri di qualità nazionali e bisogni della realtà scolastica locale. </a:t>
            </a:r>
          </a:p>
          <a:p>
            <a:pPr marL="457200" marR="76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1400">
                <a:solidFill>
                  <a:schemeClr val="dk1"/>
                </a:solidFill>
              </a:rPr>
              <a:t>Svolge una funzione di mediazione tra i diversi soggetti del sistema-scuola (dirigente, insegnanti, allievi, famiglie, personale ATA, enti e organizzazioni della comunità con cui la scuola interagisce e collabora), facendo emergere punti di comunanza, differenze e possibilità di accordi. </a:t>
            </a:r>
          </a:p>
          <a:p>
            <a:pPr marL="457200" marR="76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1400">
                <a:solidFill>
                  <a:schemeClr val="dk1"/>
                </a:solidFill>
              </a:rPr>
              <a:t>Promuove e/o rinforza nella scuola una cultura organizzativa orientata all’autovalutazione  e al miglioramento, condotti in modo partecipato e metodologicamente fondato, in una visione sistemica del contesto scolastico, quale sistema organizzativo, relazionale e didattico-educativo. </a:t>
            </a:r>
          </a:p>
          <a:p>
            <a:pPr marR="76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R="76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R="7620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R="7620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38</a:t>
            </a:fld>
            <a:endParaRPr lang="it"/>
          </a:p>
        </p:txBody>
      </p:sp>
      <p:sp>
        <p:nvSpPr>
          <p:cNvPr id="442" name="Shape 442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39</a:t>
            </a:fld>
            <a:endParaRPr lang="it"/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l="5260" t="23780" r="45623" b="55926"/>
          <a:stretch/>
        </p:blipFill>
        <p:spPr>
          <a:xfrm>
            <a:off x="930325" y="1069350"/>
            <a:ext cx="6559600" cy="11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4">
            <a:alphaModFix/>
          </a:blip>
          <a:srcRect l="9209" t="35571" r="38401" b="47312"/>
          <a:stretch/>
        </p:blipFill>
        <p:spPr>
          <a:xfrm>
            <a:off x="1501187" y="2543175"/>
            <a:ext cx="6141474" cy="106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-74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Il Consulente per il Miglioramento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PDCA e il Piano di Miglioramento 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658799"/>
            <a:ext cx="8520599" cy="400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9DD9"/>
                </a:solidFill>
              </a:rPr>
              <a:t>Pianificazione</a:t>
            </a:r>
            <a:r>
              <a:rPr lang="it" b="1">
                <a:solidFill>
                  <a:srgbClr val="0000FF"/>
                </a:solidFill>
              </a:rPr>
              <a:t> 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>
                <a:solidFill>
                  <a:srgbClr val="009DD9"/>
                </a:solidFill>
              </a:rPr>
              <a:t></a:t>
            </a:r>
            <a:r>
              <a:rPr lang="it" sz="1400">
                <a:solidFill>
                  <a:srgbClr val="000000"/>
                </a:solidFill>
              </a:rPr>
              <a:t>Definizione chiara e condivisa degli </a:t>
            </a:r>
            <a:r>
              <a:rPr lang="it" sz="1400" b="1">
                <a:solidFill>
                  <a:srgbClr val="000000"/>
                </a:solidFill>
              </a:rPr>
              <a:t>obiettiv</a:t>
            </a:r>
            <a:r>
              <a:rPr lang="it" sz="1400">
                <a:solidFill>
                  <a:srgbClr val="000000"/>
                </a:solidFill>
              </a:rPr>
              <a:t>i supportata da una analisi della </a:t>
            </a:r>
            <a:r>
              <a:rPr lang="it" sz="1400" b="1">
                <a:solidFill>
                  <a:srgbClr val="000000"/>
                </a:solidFill>
              </a:rPr>
              <a:t>rilevanza</a:t>
            </a:r>
            <a:r>
              <a:rPr lang="it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 sz="1400">
                <a:solidFill>
                  <a:srgbClr val="000000"/>
                </a:solidFill>
              </a:rPr>
              <a:t>Descrizione delle attività che caratterizzano le azioni scelte, con i </a:t>
            </a:r>
            <a:r>
              <a:rPr lang="it" sz="1400" b="1">
                <a:solidFill>
                  <a:srgbClr val="000000"/>
                </a:solidFill>
              </a:rPr>
              <a:t>tempi </a:t>
            </a:r>
            <a:r>
              <a:rPr lang="it" sz="1400">
                <a:solidFill>
                  <a:srgbClr val="000000"/>
                </a:solidFill>
              </a:rPr>
              <a:t>previsti di realizzazione (cronoprogramma) e i </a:t>
            </a:r>
            <a:r>
              <a:rPr lang="it" sz="1400" b="1">
                <a:solidFill>
                  <a:srgbClr val="000000"/>
                </a:solidFill>
              </a:rPr>
              <a:t>responsabili </a:t>
            </a:r>
            <a:r>
              <a:rPr lang="it" sz="1400">
                <a:solidFill>
                  <a:srgbClr val="000000"/>
                </a:solidFill>
              </a:rPr>
              <a:t>di riferimento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 sz="1200">
                <a:solidFill>
                  <a:srgbClr val="000000"/>
                </a:solidFill>
              </a:rPr>
              <a:t></a:t>
            </a:r>
            <a:r>
              <a:rPr lang="it" sz="1400">
                <a:solidFill>
                  <a:srgbClr val="000000"/>
                </a:solidFill>
              </a:rPr>
              <a:t>Descrizione dei </a:t>
            </a:r>
            <a:r>
              <a:rPr lang="it" sz="1400" b="1">
                <a:solidFill>
                  <a:srgbClr val="000000"/>
                </a:solidFill>
              </a:rPr>
              <a:t>destinatari</a:t>
            </a:r>
            <a:r>
              <a:rPr lang="it" sz="1400">
                <a:solidFill>
                  <a:srgbClr val="000000"/>
                </a:solidFill>
              </a:rPr>
              <a:t>, degli </a:t>
            </a:r>
            <a:r>
              <a:rPr lang="it" sz="1400" b="1">
                <a:solidFill>
                  <a:srgbClr val="000000"/>
                </a:solidFill>
              </a:rPr>
              <a:t>attori </a:t>
            </a:r>
            <a:r>
              <a:rPr lang="it" sz="1400">
                <a:solidFill>
                  <a:srgbClr val="000000"/>
                </a:solidFill>
              </a:rPr>
              <a:t>coinvolti e del motivo per cui questo tipo di intervento si rende adatto rispetto ad altri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 sz="1400">
                <a:solidFill>
                  <a:srgbClr val="000000"/>
                </a:solidFill>
              </a:rPr>
              <a:t>Individuazione delle attività di </a:t>
            </a:r>
            <a:r>
              <a:rPr lang="it" sz="1400" b="1">
                <a:solidFill>
                  <a:srgbClr val="000000"/>
                </a:solidFill>
              </a:rPr>
              <a:t>monitoraggio </a:t>
            </a:r>
            <a:r>
              <a:rPr lang="it" sz="1400">
                <a:solidFill>
                  <a:srgbClr val="000000"/>
                </a:solidFill>
              </a:rPr>
              <a:t>e di valutazione delle azioni, con gli </a:t>
            </a:r>
            <a:r>
              <a:rPr lang="it" sz="1400" b="1">
                <a:solidFill>
                  <a:srgbClr val="000000"/>
                </a:solidFill>
              </a:rPr>
              <a:t>indicatori </a:t>
            </a:r>
            <a:r>
              <a:rPr lang="it" sz="1400">
                <a:solidFill>
                  <a:srgbClr val="000000"/>
                </a:solidFill>
              </a:rPr>
              <a:t>di riferimento e gli </a:t>
            </a:r>
            <a:r>
              <a:rPr lang="it" sz="1400" b="1">
                <a:solidFill>
                  <a:srgbClr val="000000"/>
                </a:solidFill>
              </a:rPr>
              <a:t>strumenti </a:t>
            </a:r>
            <a:r>
              <a:rPr lang="it" sz="1400">
                <a:solidFill>
                  <a:srgbClr val="000000"/>
                </a:solidFill>
              </a:rPr>
              <a:t>necessari per rilevarli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 sz="1400">
                <a:solidFill>
                  <a:schemeClr val="dk1"/>
                </a:solidFill>
              </a:rPr>
              <a:t>Assegnazione delle </a:t>
            </a:r>
            <a:r>
              <a:rPr lang="it" sz="1400" b="1">
                <a:solidFill>
                  <a:schemeClr val="dk1"/>
                </a:solidFill>
              </a:rPr>
              <a:t>risorse</a:t>
            </a:r>
            <a:r>
              <a:rPr lang="it" sz="1400">
                <a:solidFill>
                  <a:schemeClr val="dk1"/>
                </a:solidFill>
              </a:rPr>
              <a:t> umane, economiche e strumentali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 sz="1400">
                <a:solidFill>
                  <a:schemeClr val="dk1"/>
                </a:solidFill>
              </a:rPr>
              <a:t>Definizione delle modalità di </a:t>
            </a:r>
            <a:r>
              <a:rPr lang="it" sz="1400" b="1">
                <a:solidFill>
                  <a:schemeClr val="dk1"/>
                </a:solidFill>
              </a:rPr>
              <a:t>diffusione</a:t>
            </a:r>
            <a:r>
              <a:rPr lang="it" sz="1400">
                <a:solidFill>
                  <a:schemeClr val="dk1"/>
                </a:solidFill>
              </a:rPr>
              <a:t> e </a:t>
            </a:r>
            <a:r>
              <a:rPr lang="it" sz="1400" b="1">
                <a:solidFill>
                  <a:schemeClr val="dk1"/>
                </a:solidFill>
              </a:rPr>
              <a:t>condivisione</a:t>
            </a:r>
            <a:r>
              <a:rPr lang="it" sz="1400">
                <a:solidFill>
                  <a:schemeClr val="dk1"/>
                </a:solidFill>
              </a:rPr>
              <a:t> delle attività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4</a:t>
            </a:fld>
            <a:endParaRPr lang="it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725" y="3664075"/>
            <a:ext cx="1355050" cy="11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PDCA e il Piano di Miglioramento 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658800"/>
            <a:ext cx="8520599" cy="408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9DD9"/>
                </a:solidFill>
              </a:rPr>
              <a:t>Realizzazione</a:t>
            </a:r>
            <a:r>
              <a:rPr lang="it">
                <a:solidFill>
                  <a:srgbClr val="0000FF"/>
                </a:solidFill>
              </a:rPr>
              <a:t> 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realizzazione delle attività pianificate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costituisce l’effettivo percorso verso il MIGLIORAMENTO</a:t>
            </a:r>
          </a:p>
          <a:p>
            <a:pPr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9DD9"/>
                </a:solidFill>
              </a:rPr>
              <a:t>Monitoraggio e valutazione</a:t>
            </a:r>
            <a:r>
              <a:rPr lang="it">
                <a:solidFill>
                  <a:schemeClr val="dk1"/>
                </a:solidFill>
              </a:rPr>
              <a:t> 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monitoraggio in itinere delle azioni svolte (legate ai processi)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valutazione in itinere e finale dei traguardi ( legati agli esiti)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2450">
                <a:solidFill>
                  <a:srgbClr val="0BD0D9"/>
                </a:solidFill>
              </a:rPr>
              <a:t></a:t>
            </a:r>
            <a:r>
              <a:rPr lang="it">
                <a:solidFill>
                  <a:schemeClr val="dk1"/>
                </a:solidFill>
              </a:rPr>
              <a:t>Non è solo un verifica finale ma un monitoraggio lungo tutto l’arco di tempo in cui si svolgono le attività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5</a:t>
            </a:fld>
            <a:endParaRPr lang="it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992" y="2370317"/>
            <a:ext cx="933599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/>
              <a:t>PDCA e il Piano di Miglioramento 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36850" y="1019149"/>
            <a:ext cx="8520599" cy="261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9DD9"/>
                </a:solidFill>
              </a:rPr>
              <a:t></a:t>
            </a:r>
            <a:r>
              <a:rPr lang="it" b="1">
                <a:solidFill>
                  <a:srgbClr val="009DD9"/>
                </a:solidFill>
              </a:rPr>
              <a:t>Riesame 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analisi dei risultati ottenuti in relazione a quelli attesi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eventuali proposte di modifiche alla pianificazione e/o alla realizzazione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>
                <a:solidFill>
                  <a:schemeClr val="dk1"/>
                </a:solidFill>
              </a:rPr>
              <a:t>individuazione di possibili azioni adeguate per eliminare criticità, correggendo, migliorando e/o stabilizzando</a:t>
            </a:r>
            <a:r>
              <a:rPr lang="it" sz="2450">
                <a:solidFill>
                  <a:srgbClr val="0BD0D9"/>
                </a:solidFill>
              </a:rPr>
              <a:t>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it">
                <a:solidFill>
                  <a:srgbClr val="000000"/>
                </a:solidFill>
              </a:rPr>
              <a:t>utilizzo dei risultati </a:t>
            </a:r>
            <a:r>
              <a:rPr lang="it">
                <a:solidFill>
                  <a:schemeClr val="dk1"/>
                </a:solidFill>
              </a:rPr>
              <a:t>come dati in ingresso per una successiva  rielaborazione del piano</a:t>
            </a:r>
          </a:p>
          <a:p>
            <a:pPr lvl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6</a:t>
            </a:fld>
            <a:endParaRPr lang="it"/>
          </a:p>
        </p:txBody>
      </p:sp>
      <p:sp>
        <p:nvSpPr>
          <p:cNvPr id="97" name="Shape 97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92300" y="9097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" b="1">
                <a:solidFill>
                  <a:srgbClr val="000000"/>
                </a:solidFill>
              </a:rPr>
              <a:t>Quattro sezioni:</a:t>
            </a:r>
          </a:p>
          <a:p>
            <a:pPr marL="457200" lvl="0" indent="-228600" algn="just" rtl="0">
              <a:spcBef>
                <a:spcPts val="0"/>
              </a:spcBef>
              <a:buChar char="❏"/>
            </a:pPr>
            <a:r>
              <a:rPr lang="it" b="1">
                <a:solidFill>
                  <a:srgbClr val="009DD9"/>
                </a:solidFill>
              </a:rPr>
              <a:t>SEZIONE 1</a:t>
            </a:r>
            <a:r>
              <a:rPr lang="it">
                <a:solidFill>
                  <a:srgbClr val="000000"/>
                </a:solidFill>
              </a:rPr>
              <a:t> → Scegliere gli obiettivi strategici alla luce delle priorità individuate nella sezione 5 del RAV</a:t>
            </a:r>
          </a:p>
          <a:p>
            <a:pPr marL="457200" lvl="0" indent="-228600" algn="just" rtl="0">
              <a:spcBef>
                <a:spcPts val="0"/>
              </a:spcBef>
              <a:buChar char="❏"/>
            </a:pPr>
            <a:r>
              <a:rPr lang="it" b="1">
                <a:solidFill>
                  <a:srgbClr val="009DD9"/>
                </a:solidFill>
              </a:rPr>
              <a:t>SEZIONE 2 </a:t>
            </a:r>
            <a:r>
              <a:rPr lang="it">
                <a:solidFill>
                  <a:schemeClr val="dk1"/>
                </a:solidFill>
              </a:rPr>
              <a:t>→</a:t>
            </a:r>
            <a:r>
              <a:rPr lang="it">
                <a:solidFill>
                  <a:srgbClr val="000000"/>
                </a:solidFill>
              </a:rPr>
              <a:t> Decidere le azioni per raggiungere ciascun obiettivo di processo </a:t>
            </a:r>
          </a:p>
          <a:p>
            <a:pPr marL="457200" lvl="0" indent="-228600" algn="just" rtl="0">
              <a:spcBef>
                <a:spcPts val="0"/>
              </a:spcBef>
              <a:buChar char="❏"/>
            </a:pPr>
            <a:r>
              <a:rPr lang="it" b="1">
                <a:solidFill>
                  <a:srgbClr val="009DD9"/>
                </a:solidFill>
              </a:rPr>
              <a:t>SEZIONE 3</a:t>
            </a:r>
            <a:r>
              <a:rPr lang="it">
                <a:solidFill>
                  <a:srgbClr val="000000"/>
                </a:solidFill>
              </a:rPr>
              <a:t> </a:t>
            </a:r>
            <a:r>
              <a:rPr lang="it">
                <a:solidFill>
                  <a:schemeClr val="dk1"/>
                </a:solidFill>
              </a:rPr>
              <a:t>→ </a:t>
            </a:r>
            <a:r>
              <a:rPr lang="it">
                <a:solidFill>
                  <a:srgbClr val="000000"/>
                </a:solidFill>
              </a:rPr>
              <a:t>Pianificare le azioni di ciascun obiettivo di processo individuato</a:t>
            </a:r>
          </a:p>
          <a:p>
            <a:pPr marL="457200" lvl="0" indent="-228600" algn="just" rtl="0">
              <a:spcBef>
                <a:spcPts val="0"/>
              </a:spcBef>
              <a:buChar char="❏"/>
            </a:pPr>
            <a:r>
              <a:rPr lang="it" b="1">
                <a:solidFill>
                  <a:srgbClr val="009DD9"/>
                </a:solidFill>
              </a:rPr>
              <a:t>SEZIONE 4</a:t>
            </a:r>
            <a:r>
              <a:rPr lang="it">
                <a:solidFill>
                  <a:srgbClr val="000000"/>
                </a:solidFill>
              </a:rPr>
              <a:t> </a:t>
            </a:r>
            <a:r>
              <a:rPr lang="it">
                <a:solidFill>
                  <a:schemeClr val="dk1"/>
                </a:solidFill>
              </a:rPr>
              <a:t>→</a:t>
            </a:r>
            <a:r>
              <a:rPr lang="it">
                <a:solidFill>
                  <a:srgbClr val="000000"/>
                </a:solidFill>
              </a:rPr>
              <a:t> Valutare, condividere e diffondere i risultati del piano di miglioramento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7</a:t>
            </a:fld>
            <a:endParaRPr lang="it"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6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it"/>
              <a:t>PdM - Modello INDIRE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149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" sz="2400"/>
              <a:t>Raccordo fra RAV &amp; PdM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58250" y="1023175"/>
            <a:ext cx="5069100" cy="345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it" b="1">
                <a:solidFill>
                  <a:srgbClr val="000000"/>
                </a:solidFill>
              </a:rPr>
              <a:t>Motivare la scelta delle priorità sulla base dei risultati dell'autovalutazione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it" b="1">
                <a:solidFill>
                  <a:srgbClr val="000000"/>
                </a:solidFill>
              </a:rPr>
              <a:t>Indicare in che modo gli obiettivi di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</a:rPr>
              <a:t>processo  possono contribuire al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</a:rPr>
              <a:t>raggiungimento delle priorità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8</a:t>
            </a:fld>
            <a:endParaRPr lang="it"/>
          </a:p>
        </p:txBody>
      </p:sp>
      <p:sp>
        <p:nvSpPr>
          <p:cNvPr id="113" name="Shape 113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10143" t="14470" r="59182" b="14213"/>
          <a:stretch/>
        </p:blipFill>
        <p:spPr>
          <a:xfrm>
            <a:off x="5327275" y="734475"/>
            <a:ext cx="3470827" cy="413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-39600"/>
            <a:ext cx="9144000" cy="10659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B0F0"/>
                </a:solidFill>
              </a:rPr>
              <a:t>SEZIONE 1</a:t>
            </a:r>
            <a:r>
              <a:rPr lang="it"/>
              <a:t>- Gli obiettivi strategici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it" sz="2400"/>
              <a:t>Congruenza tra obiettivi di processo e priorità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3150" y="10264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"/>
              <a:t>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24681" t="26711" r="23705" b="20924"/>
          <a:stretch/>
        </p:blipFill>
        <p:spPr>
          <a:xfrm>
            <a:off x="1569400" y="1579600"/>
            <a:ext cx="4878648" cy="2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220300" y="1579600"/>
            <a:ext cx="2829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b="1"/>
              <a:t>Domande guida 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Quali sono i nessi tra obiettivi e priorità? 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Ci sono ridondanze?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it"/>
              <a:t>Gli obiettivi coprono in modo potenzialmente efficace e completo  le priorità dichiarate?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013400" y="1034250"/>
            <a:ext cx="2130600" cy="37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Fase: Pianificazione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t>9</a:t>
            </a:fld>
            <a:endParaRPr lang="it"/>
          </a:p>
        </p:txBody>
      </p:sp>
      <p:sp>
        <p:nvSpPr>
          <p:cNvPr id="125" name="Shape 125"/>
          <p:cNvSpPr txBox="1"/>
          <p:nvPr/>
        </p:nvSpPr>
        <p:spPr>
          <a:xfrm>
            <a:off x="3622425" y="4362300"/>
            <a:ext cx="1200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 sz="1800"/>
              <a:t>Tabella 1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0875" y="4804875"/>
            <a:ext cx="1464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600"/>
              <a:t>Consulenti INDIRE Piemonte  2015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2582</Words>
  <Application>Microsoft Office PowerPoint</Application>
  <PresentationFormat>Presentazione su schermo (16:9)</PresentationFormat>
  <Paragraphs>355</Paragraphs>
  <Slides>39</Slides>
  <Notes>39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Arial</vt:lpstr>
      <vt:lpstr>Calibri</vt:lpstr>
      <vt:lpstr>simple-light-2</vt:lpstr>
      <vt:lpstr>Il Piano di Miglioramento </vt:lpstr>
      <vt:lpstr>Il PdM - principi generali  </vt:lpstr>
      <vt:lpstr>PDCA e il Piano di Miglioramento  </vt:lpstr>
      <vt:lpstr>PDCA e il Piano di Miglioramento  </vt:lpstr>
      <vt:lpstr>PDCA e il Piano di Miglioramento  </vt:lpstr>
      <vt:lpstr>PDCA e il Piano di Miglioramento  </vt:lpstr>
      <vt:lpstr>PdM - Modello INDIRE </vt:lpstr>
      <vt:lpstr>Raccordo fra RAV &amp; PdM</vt:lpstr>
      <vt:lpstr>SEZIONE 1- Gli obiettivi strategici Congruenza tra obiettivi di processo e priorità </vt:lpstr>
      <vt:lpstr>SEZIONE 1- Scala di rilevanza degli obiettivi di processo </vt:lpstr>
      <vt:lpstr>SEZIONE 1- Risultati attesi e monitoraggio dei processi </vt:lpstr>
      <vt:lpstr>SEZIONE 2 - Azioni per raggiungere ciascun obiettivo di processo </vt:lpstr>
      <vt:lpstr>SEZIONE 2 - Caratteri innovativi Miglioramento e Innovazione: due approcci al cambiamento sinergici</vt:lpstr>
      <vt:lpstr>Obiettivi del Piano Triennale dell’Offerta formativa</vt:lpstr>
      <vt:lpstr>L’innovazione promossa da Indire attraverso le Avanguardie Educative</vt:lpstr>
      <vt:lpstr>SEZIONE 3 - Pianificare le azioni di ciascun obiettivo Risorse umane e strumentali interne</vt:lpstr>
      <vt:lpstr>SEZIONE 3 - Impegno finanziario  </vt:lpstr>
      <vt:lpstr>SEZIONE 3 - Tempistica delle attività</vt:lpstr>
      <vt:lpstr>SEZIONE 3 - Monitoraggio delle azioni   </vt:lpstr>
      <vt:lpstr>SEZIONE 4 - Valutare, condividere e diffondere i risultati Valutazione in itinere dei traguardi legati agli esiti </vt:lpstr>
      <vt:lpstr>SEZIONE 4 - Condivisione interna del PdM </vt:lpstr>
      <vt:lpstr>SEZIONE 4 - Azioni di diffusione dei risultati interne ed esterne alla scuola </vt:lpstr>
      <vt:lpstr>SEZIONE 4 - Composizione del nucleo di valutazione</vt:lpstr>
      <vt:lpstr>Perchè scegliere il modello INDIRE?</vt:lpstr>
      <vt:lpstr>Piattaforma online INDIRE</vt:lpstr>
      <vt:lpstr>Supporto alle scuole per il Miglioramento</vt:lpstr>
      <vt:lpstr>Presentazione standard di PowerPoint</vt:lpstr>
      <vt:lpstr>Presentazione standard di PowerPoint</vt:lpstr>
      <vt:lpstr>Piattaforma online INDIRE</vt:lpstr>
      <vt:lpstr>Presentazione standard di PowerPoint</vt:lpstr>
      <vt:lpstr>Presentazione standard di PowerPoint</vt:lpstr>
      <vt:lpstr>Grazie per l’attenzione</vt:lpstr>
      <vt:lpstr>Miglioramento scolastico </vt:lpstr>
      <vt:lpstr>Il Piano di Miglioramento (PdM) </vt:lpstr>
      <vt:lpstr>Quale rapporto tra il PTOF e il PDM?  </vt:lpstr>
      <vt:lpstr>Quale rapporto tra il PTOF e il PDM? </vt:lpstr>
      <vt:lpstr>Esempio di Albero dei Problemi</vt:lpstr>
      <vt:lpstr>Il Consulente per il Miglioramento</vt:lpstr>
      <vt:lpstr>Il Consulente per il Miglioramento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Piano di Miglioramento </dc:title>
  <dc:creator>Flavia Di Maio</dc:creator>
  <cp:lastModifiedBy>Flavia Di Maio</cp:lastModifiedBy>
  <cp:revision>1</cp:revision>
  <dcterms:modified xsi:type="dcterms:W3CDTF">2015-10-28T22:01:46Z</dcterms:modified>
</cp:coreProperties>
</file>